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notesMasterIdLst>
    <p:notesMasterId r:id="rId21"/>
  </p:notesMasterIdLst>
  <p:handoutMasterIdLst>
    <p:handoutMasterId r:id="rId22"/>
  </p:handoutMasterIdLst>
  <p:sldIdLst>
    <p:sldId id="608" r:id="rId2"/>
    <p:sldId id="319" r:id="rId3"/>
    <p:sldId id="610" r:id="rId4"/>
    <p:sldId id="623" r:id="rId5"/>
    <p:sldId id="624" r:id="rId6"/>
    <p:sldId id="625" r:id="rId7"/>
    <p:sldId id="611" r:id="rId8"/>
    <p:sldId id="626" r:id="rId9"/>
    <p:sldId id="618" r:id="rId10"/>
    <p:sldId id="617" r:id="rId11"/>
    <p:sldId id="631" r:id="rId12"/>
    <p:sldId id="630" r:id="rId13"/>
    <p:sldId id="627" r:id="rId14"/>
    <p:sldId id="616" r:id="rId15"/>
    <p:sldId id="632" r:id="rId16"/>
    <p:sldId id="615" r:id="rId17"/>
    <p:sldId id="633" r:id="rId18"/>
    <p:sldId id="628" r:id="rId19"/>
    <p:sldId id="619" r:id="rId20"/>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4660"/>
  </p:normalViewPr>
  <p:slideViewPr>
    <p:cSldViewPr snapToGrid="0">
      <p:cViewPr varScale="1">
        <p:scale>
          <a:sx n="106" d="100"/>
          <a:sy n="106" d="100"/>
        </p:scale>
        <p:origin x="1698" y="120"/>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7" d="100"/>
          <a:sy n="77" d="100"/>
        </p:scale>
        <p:origin x="3876" y="13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74B7153-BC2E-4812-976E-7CFE711E39AB}"/>
              </a:ext>
            </a:extLst>
          </p:cNvPr>
          <p:cNvSpPr>
            <a:spLocks noGrp="1"/>
          </p:cNvSpPr>
          <p:nvPr>
            <p:ph type="hdr" sz="quarter"/>
          </p:nvPr>
        </p:nvSpPr>
        <p:spPr>
          <a:xfrm>
            <a:off x="0" y="0"/>
            <a:ext cx="3169426" cy="481370"/>
          </a:xfrm>
          <a:prstGeom prst="rect">
            <a:avLst/>
          </a:prstGeom>
        </p:spPr>
        <p:txBody>
          <a:bodyPr vert="horz" lIns="94531" tIns="47265" rIns="94531" bIns="47265" rtlCol="0"/>
          <a:lstStyle>
            <a:lvl1pPr algn="l">
              <a:defRPr sz="1200"/>
            </a:lvl1pPr>
          </a:lstStyle>
          <a:p>
            <a:r>
              <a:rPr lang="en-US" sz="1000">
                <a:latin typeface="Arial" panose="020B0604020202020204" pitchFamily="34" charset="0"/>
                <a:cs typeface="Arial" panose="020B0604020202020204" pitchFamily="34" charset="0"/>
              </a:rPr>
              <a:t>Class – The Life Of Christ (288)</a:t>
            </a:r>
          </a:p>
        </p:txBody>
      </p:sp>
      <p:sp>
        <p:nvSpPr>
          <p:cNvPr id="3" name="Date Placeholder 2">
            <a:extLst>
              <a:ext uri="{FF2B5EF4-FFF2-40B4-BE49-F238E27FC236}">
                <a16:creationId xmlns:a16="http://schemas.microsoft.com/office/drawing/2014/main" id="{D080AF42-7151-4438-BB5D-F6BABAF0142A}"/>
              </a:ext>
            </a:extLst>
          </p:cNvPr>
          <p:cNvSpPr>
            <a:spLocks noGrp="1"/>
          </p:cNvSpPr>
          <p:nvPr>
            <p:ph type="dt" sz="quarter" idx="1"/>
          </p:nvPr>
        </p:nvSpPr>
        <p:spPr>
          <a:xfrm>
            <a:off x="4144128" y="0"/>
            <a:ext cx="3169425" cy="481370"/>
          </a:xfrm>
          <a:prstGeom prst="rect">
            <a:avLst/>
          </a:prstGeom>
        </p:spPr>
        <p:txBody>
          <a:bodyPr vert="horz" lIns="94531" tIns="47265" rIns="94531" bIns="47265" rtlCol="0"/>
          <a:lstStyle>
            <a:lvl1pPr algn="r">
              <a:defRPr sz="1200"/>
            </a:lvl1pPr>
          </a:lstStyle>
          <a:p>
            <a:r>
              <a:rPr lang="en-US" sz="1000">
                <a:latin typeface="Arial" panose="020B0604020202020204" pitchFamily="34" charset="0"/>
                <a:cs typeface="Arial" panose="020B0604020202020204" pitchFamily="34" charset="0"/>
              </a:rPr>
              <a:t>12/15/2021 pm</a:t>
            </a:r>
          </a:p>
        </p:txBody>
      </p:sp>
      <p:sp>
        <p:nvSpPr>
          <p:cNvPr id="4" name="Footer Placeholder 3">
            <a:extLst>
              <a:ext uri="{FF2B5EF4-FFF2-40B4-BE49-F238E27FC236}">
                <a16:creationId xmlns:a16="http://schemas.microsoft.com/office/drawing/2014/main" id="{7CF2FD06-AFE0-4949-8633-44B1B2C40602}"/>
              </a:ext>
            </a:extLst>
          </p:cNvPr>
          <p:cNvSpPr>
            <a:spLocks noGrp="1"/>
          </p:cNvSpPr>
          <p:nvPr>
            <p:ph type="ftr" sz="quarter" idx="2"/>
          </p:nvPr>
        </p:nvSpPr>
        <p:spPr>
          <a:xfrm>
            <a:off x="0" y="9119831"/>
            <a:ext cx="3169426" cy="481370"/>
          </a:xfrm>
          <a:prstGeom prst="rect">
            <a:avLst/>
          </a:prstGeom>
        </p:spPr>
        <p:txBody>
          <a:bodyPr vert="horz" lIns="94531" tIns="47265" rIns="94531" bIns="47265"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1E4C1725-6684-4510-89B0-F35CB8D7048C}"/>
              </a:ext>
            </a:extLst>
          </p:cNvPr>
          <p:cNvSpPr>
            <a:spLocks noGrp="1"/>
          </p:cNvSpPr>
          <p:nvPr>
            <p:ph type="sldNum" sz="quarter" idx="3"/>
          </p:nvPr>
        </p:nvSpPr>
        <p:spPr>
          <a:xfrm>
            <a:off x="4144128" y="9119831"/>
            <a:ext cx="3169425" cy="481370"/>
          </a:xfrm>
          <a:prstGeom prst="rect">
            <a:avLst/>
          </a:prstGeom>
        </p:spPr>
        <p:txBody>
          <a:bodyPr vert="horz" lIns="94531" tIns="47265" rIns="94531" bIns="47265" rtlCol="0" anchor="b"/>
          <a:lstStyle>
            <a:lvl1pPr algn="r">
              <a:defRPr sz="1200"/>
            </a:lvl1pPr>
          </a:lstStyle>
          <a:p>
            <a:fld id="{CCB3F1BD-1A52-421F-8C50-1DC3C8BF05EE}"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79685275"/>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426" cy="481370"/>
          </a:xfrm>
          <a:prstGeom prst="rect">
            <a:avLst/>
          </a:prstGeom>
        </p:spPr>
        <p:txBody>
          <a:bodyPr vert="horz" lIns="94531" tIns="47265" rIns="94531" bIns="47265" rtlCol="0"/>
          <a:lstStyle>
            <a:lvl1pPr algn="l">
              <a:defRPr sz="1200"/>
            </a:lvl1pPr>
          </a:lstStyle>
          <a:p>
            <a:r>
              <a:rPr lang="en-US"/>
              <a:t>Class – The Life Of Christ (288)</a:t>
            </a:r>
          </a:p>
        </p:txBody>
      </p:sp>
      <p:sp>
        <p:nvSpPr>
          <p:cNvPr id="3" name="Date Placeholder 2"/>
          <p:cNvSpPr>
            <a:spLocks noGrp="1"/>
          </p:cNvSpPr>
          <p:nvPr>
            <p:ph type="dt" idx="1"/>
          </p:nvPr>
        </p:nvSpPr>
        <p:spPr>
          <a:xfrm>
            <a:off x="4144128" y="0"/>
            <a:ext cx="3169425" cy="481370"/>
          </a:xfrm>
          <a:prstGeom prst="rect">
            <a:avLst/>
          </a:prstGeom>
        </p:spPr>
        <p:txBody>
          <a:bodyPr vert="horz" lIns="94531" tIns="47265" rIns="94531" bIns="47265" rtlCol="0"/>
          <a:lstStyle>
            <a:lvl1pPr algn="r">
              <a:defRPr sz="1200"/>
            </a:lvl1pPr>
          </a:lstStyle>
          <a:p>
            <a:r>
              <a:rPr lang="en-US"/>
              <a:t>12/15/2021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4531" tIns="47265" rIns="94531" bIns="47265" rtlCol="0" anchor="ctr"/>
          <a:lstStyle/>
          <a:p>
            <a:endParaRPr lang="en-US"/>
          </a:p>
        </p:txBody>
      </p:sp>
      <p:sp>
        <p:nvSpPr>
          <p:cNvPr id="5" name="Notes Placeholder 4"/>
          <p:cNvSpPr>
            <a:spLocks noGrp="1"/>
          </p:cNvSpPr>
          <p:nvPr>
            <p:ph type="body" sz="quarter" idx="3"/>
          </p:nvPr>
        </p:nvSpPr>
        <p:spPr>
          <a:xfrm>
            <a:off x="731027" y="4620496"/>
            <a:ext cx="5853148" cy="3780555"/>
          </a:xfrm>
          <a:prstGeom prst="rect">
            <a:avLst/>
          </a:prstGeom>
        </p:spPr>
        <p:txBody>
          <a:bodyPr vert="horz" lIns="94531" tIns="47265" rIns="94531" bIns="4726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831"/>
            <a:ext cx="3169426" cy="481370"/>
          </a:xfrm>
          <a:prstGeom prst="rect">
            <a:avLst/>
          </a:prstGeom>
        </p:spPr>
        <p:txBody>
          <a:bodyPr vert="horz" lIns="94531" tIns="47265" rIns="94531" bIns="47265"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4128" y="9119831"/>
            <a:ext cx="3169425" cy="481370"/>
          </a:xfrm>
          <a:prstGeom prst="rect">
            <a:avLst/>
          </a:prstGeom>
        </p:spPr>
        <p:txBody>
          <a:bodyPr vert="horz" lIns="94531" tIns="47265" rIns="94531" bIns="47265" rtlCol="0" anchor="b"/>
          <a:lstStyle>
            <a:lvl1pPr algn="r">
              <a:defRPr sz="1200"/>
            </a:lvl1pPr>
          </a:lstStyle>
          <a:p>
            <a:fld id="{D8B29343-E738-4D63-A237-F07C48D15759}" type="slidenum">
              <a:rPr lang="en-US" smtClean="0"/>
              <a:t>‹#›</a:t>
            </a:fld>
            <a:endParaRPr lang="en-US"/>
          </a:p>
        </p:txBody>
      </p:sp>
    </p:spTree>
    <p:extLst>
      <p:ext uri="{BB962C8B-B14F-4D97-AF65-F5344CB8AC3E}">
        <p14:creationId xmlns:p14="http://schemas.microsoft.com/office/powerpoint/2010/main" val="3502958589"/>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41A1BFB-95D9-41DA-A621-4A471B466F1A}" type="datetime1">
              <a:rPr lang="en-US" smtClean="0"/>
              <a:t>12/23/2021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317860373"/>
      </p:ext>
    </p:extLst>
  </p:cSld>
  <p:clrMapOvr>
    <a:masterClrMapping/>
  </p:clrMapOvr>
  <p:transition spd="slow">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080681D-6C6E-4E80-B10F-B09E3AD1D10C}" type="datetime1">
              <a:rPr lang="en-US" smtClean="0"/>
              <a:t>12/23/2021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3874298067"/>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080681D-6C6E-4E80-B10F-B09E3AD1D10C}" type="datetime1">
              <a:rPr lang="en-US" smtClean="0"/>
              <a:t>12/23/2021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2156194918"/>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080681D-6C6E-4E80-B10F-B09E3AD1D10C}" type="datetime1">
              <a:rPr lang="en-US" smtClean="0"/>
              <a:t>12/23/2021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2159101653"/>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080681D-6C6E-4E80-B10F-B09E3AD1D10C}" type="datetime1">
              <a:rPr lang="en-US" smtClean="0"/>
              <a:t>12/23/2021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3137985930"/>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80681D-6C6E-4E80-B10F-B09E3AD1D10C}" type="datetime1">
              <a:rPr lang="en-US" smtClean="0"/>
              <a:t>12/23/2021</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1720723610"/>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80681D-6C6E-4E80-B10F-B09E3AD1D10C}" type="datetime1">
              <a:rPr lang="en-US" smtClean="0"/>
              <a:t>12/23/2021</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2407248860"/>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80422A1-C9B2-4C50-8966-439F8856C74D}" type="datetime1">
              <a:rPr lang="en-US" smtClean="0"/>
              <a:t>12/23/2021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664197912"/>
      </p:ext>
    </p:extLst>
  </p:cSld>
  <p:clrMapOvr>
    <a:masterClrMapping/>
  </p:clrMapOvr>
  <p:transition spd="slow">
    <p:fade thruBlk="1"/>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A8A6944-FEF1-4525-9D32-4FD05524128F}" type="datetime1">
              <a:rPr lang="en-US" smtClean="0"/>
              <a:t>12/23/2021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1183323151"/>
      </p:ext>
    </p:extLst>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D4C42F22-309E-4E2B-B9EB-6ADE47EC3DCE}" type="datetime1">
              <a:rPr lang="en-US" smtClean="0"/>
              <a:t>12/23/2021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2389766834"/>
      </p:ext>
    </p:extLst>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20CC8AA-70BC-48AB-9BA2-E78B4B082A8A}" type="datetime1">
              <a:rPr lang="en-US" smtClean="0"/>
              <a:t>12/23/2021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1668354529"/>
      </p:ext>
    </p:extLst>
  </p:cSld>
  <p:clrMapOvr>
    <a:masterClrMapping/>
  </p:clrMapOvr>
  <p:transition spd="slow">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8364799-2C8C-4578-A3C7-47B9C928B857}" type="datetime1">
              <a:rPr lang="en-US" smtClean="0"/>
              <a:t>12/23/2021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1053987955"/>
      </p:ext>
    </p:extLst>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E81DD25-693A-4C48-9608-CF199190EA06}" type="datetime1">
              <a:rPr lang="en-US" smtClean="0"/>
              <a:t>12/23/2021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3143001482"/>
      </p:ext>
    </p:extLst>
  </p:cSld>
  <p:clrMapOvr>
    <a:masterClrMapping/>
  </p:clrMapOvr>
  <p:transition spd="slow">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09CA57D1-5211-4B82-948C-BF85FAC50B2C}" type="datetime1">
              <a:rPr lang="en-US" smtClean="0"/>
              <a:t>12/23/2021</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1302128586"/>
      </p:ext>
    </p:extLst>
  </p:cSld>
  <p:clrMapOvr>
    <a:masterClrMapping/>
  </p:clrMapOvr>
  <p:transition spd="slow">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6BE1C3A8-0516-41F2-AF45-C68129C339A1}" type="datetime1">
              <a:rPr lang="en-US" smtClean="0"/>
              <a:t>12/23/2021</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195450621"/>
      </p:ext>
    </p:extLst>
  </p:cSld>
  <p:clrMapOvr>
    <a:masterClrMapping/>
  </p:clrMapOvr>
  <p:transition spd="slow">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E2A14D63-933F-47E6-B249-CA5E92A76DDE}" type="datetime1">
              <a:rPr lang="en-US" smtClean="0"/>
              <a:t>12/23/2021</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749062621"/>
      </p:ext>
    </p:extLst>
  </p:cSld>
  <p:clrMapOvr>
    <a:masterClrMapping/>
  </p:clrMapOvr>
  <p:transition spd="slow">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8FEFF2F-04C1-475B-A023-25A4BFE07568}" type="datetime1">
              <a:rPr lang="en-US" smtClean="0"/>
              <a:t>12/23/2021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1614529698"/>
      </p:ext>
    </p:extLst>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080681D-6C6E-4E80-B10F-B09E3AD1D10C}" type="datetime1">
              <a:rPr lang="en-US" smtClean="0"/>
              <a:t>12/23/2021</a:t>
            </a:fld>
            <a:endParaRPr lang="en-US"/>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5951F227-E1D8-443B-A186-C40DF9C0D22F}" type="slidenum">
              <a:rPr lang="en-US" smtClean="0"/>
              <a:pPr/>
              <a:t>‹#›</a:t>
            </a:fld>
            <a:endParaRPr lang="en-US"/>
          </a:p>
        </p:txBody>
      </p:sp>
    </p:spTree>
    <p:extLst>
      <p:ext uri="{BB962C8B-B14F-4D97-AF65-F5344CB8AC3E}">
        <p14:creationId xmlns:p14="http://schemas.microsoft.com/office/powerpoint/2010/main" val="3924757378"/>
      </p:ext>
    </p:extLst>
  </p:cSld>
  <p:clrMap bg1="dk1" tx1="lt1" bg2="dk2" tx2="lt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 id="2147483707" r:id="rId17"/>
  </p:sldLayoutIdLst>
  <p:transition spd="slow">
    <p:fade thruBlk="1"/>
  </p:transition>
  <p:hf hdr="0" ftr="0" dt="0"/>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18229" y="183720"/>
            <a:ext cx="5101804" cy="3477875"/>
          </a:xfrm>
        </p:spPr>
        <p:txBody>
          <a:bodyPr wrap="square">
            <a:spAutoFit/>
          </a:bodyPr>
          <a:lstStyle/>
          <a:p>
            <a:r>
              <a:rPr lang="en-US" sz="4400" dirty="0">
                <a:solidFill>
                  <a:schemeClr val="tx1"/>
                </a:solidFill>
              </a:rPr>
              <a:t>LESSON 17:</a:t>
            </a:r>
            <a:br>
              <a:rPr lang="en-US" sz="4400" dirty="0">
                <a:solidFill>
                  <a:schemeClr val="tx1"/>
                </a:solidFill>
              </a:rPr>
            </a:br>
            <a:r>
              <a:rPr lang="en-US" sz="4400" dirty="0">
                <a:solidFill>
                  <a:schemeClr val="tx1"/>
                </a:solidFill>
              </a:rPr>
              <a:t>Raising Lazarus</a:t>
            </a:r>
            <a:br>
              <a:rPr lang="en-US" sz="4400" dirty="0">
                <a:solidFill>
                  <a:schemeClr val="tx1"/>
                </a:solidFill>
              </a:rPr>
            </a:br>
            <a:br>
              <a:rPr lang="en-US" sz="4400" dirty="0">
                <a:solidFill>
                  <a:schemeClr val="tx1"/>
                </a:solidFill>
              </a:rPr>
            </a:br>
            <a:r>
              <a:rPr lang="en-US" sz="4400" dirty="0">
                <a:solidFill>
                  <a:schemeClr val="tx1"/>
                </a:solidFill>
              </a:rPr>
              <a:t>The Life Of Christ – Perea to Bethany</a:t>
            </a:r>
          </a:p>
        </p:txBody>
      </p:sp>
      <p:sp>
        <p:nvSpPr>
          <p:cNvPr id="3" name="Subtitle 2"/>
          <p:cNvSpPr>
            <a:spLocks noGrp="1"/>
          </p:cNvSpPr>
          <p:nvPr>
            <p:ph type="subTitle" idx="1"/>
          </p:nvPr>
        </p:nvSpPr>
        <p:spPr>
          <a:xfrm>
            <a:off x="1781174" y="3661595"/>
            <a:ext cx="6858000" cy="1513235"/>
          </a:xfrm>
        </p:spPr>
        <p:txBody>
          <a:bodyPr>
            <a:spAutoFit/>
          </a:bodyPr>
          <a:lstStyle/>
          <a:p>
            <a:pPr algn="r"/>
            <a:r>
              <a:rPr lang="en-US" sz="4800" dirty="0">
                <a:solidFill>
                  <a:schemeClr val="tx1"/>
                </a:solidFill>
              </a:rPr>
              <a:t>John 11:1-57</a:t>
            </a:r>
          </a:p>
          <a:p>
            <a:pPr algn="r"/>
            <a:r>
              <a:rPr lang="en-US" sz="3600" dirty="0">
                <a:solidFill>
                  <a:schemeClr val="tx1"/>
                </a:solidFill>
              </a:rPr>
              <a:t>December 15, 2021</a:t>
            </a:r>
          </a:p>
        </p:txBody>
      </p:sp>
      <p:sp>
        <p:nvSpPr>
          <p:cNvPr id="4" name="Slide Number Placeholder 3"/>
          <p:cNvSpPr>
            <a:spLocks noGrp="1"/>
          </p:cNvSpPr>
          <p:nvPr>
            <p:ph type="sldNum" sz="quarter" idx="12"/>
          </p:nvPr>
        </p:nvSpPr>
        <p:spPr/>
        <p:txBody>
          <a:bodyPr/>
          <a:lstStyle/>
          <a:p>
            <a:pPr defTabSz="457200">
              <a:defRPr/>
            </a:pPr>
            <a:fld id="{5951F227-E1D8-443B-A186-C40DF9C0D22F}" type="slidenum">
              <a:rPr lang="en-US" sz="1200">
                <a:solidFill>
                  <a:prstClr val="white">
                    <a:shade val="50000"/>
                  </a:prstClr>
                </a:solidFill>
                <a:latin typeface="Book Antiqua"/>
              </a:rPr>
              <a:pPr defTabSz="457200">
                <a:defRPr/>
              </a:pPr>
              <a:t>1</a:t>
            </a:fld>
            <a:endParaRPr lang="en-US" sz="1200">
              <a:solidFill>
                <a:prstClr val="white">
                  <a:shade val="50000"/>
                </a:prstClr>
              </a:solidFill>
              <a:latin typeface="Book Antiqua"/>
            </a:endParaRPr>
          </a:p>
        </p:txBody>
      </p:sp>
    </p:spTree>
    <p:extLst>
      <p:ext uri="{BB962C8B-B14F-4D97-AF65-F5344CB8AC3E}">
        <p14:creationId xmlns:p14="http://schemas.microsoft.com/office/powerpoint/2010/main" val="1915977236"/>
      </p:ext>
    </p:extLst>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BAF48-4C9D-48FC-9401-000AF32D77FA}"/>
              </a:ext>
            </a:extLst>
          </p:cNvPr>
          <p:cNvSpPr>
            <a:spLocks noGrp="1"/>
          </p:cNvSpPr>
          <p:nvPr>
            <p:ph type="title"/>
          </p:nvPr>
        </p:nvSpPr>
        <p:spPr>
          <a:xfrm>
            <a:off x="484710" y="135853"/>
            <a:ext cx="7055380" cy="1077218"/>
          </a:xfrm>
        </p:spPr>
        <p:txBody>
          <a:bodyPr>
            <a:spAutoFit/>
          </a:bodyPr>
          <a:lstStyle/>
          <a:p>
            <a:r>
              <a:rPr lang="en-US" sz="3200" b="1" dirty="0">
                <a:solidFill>
                  <a:schemeClr val="tx1"/>
                </a:solidFill>
                <a:ea typeface="Times New Roman" panose="02020603050405020304" pitchFamily="18" charset="0"/>
              </a:rPr>
              <a:t>Lazarus Is Raised From The Dead. John 11:25-46</a:t>
            </a:r>
            <a:endParaRPr lang="en-US" dirty="0">
              <a:solidFill>
                <a:schemeClr val="tx1"/>
              </a:solidFill>
            </a:endParaRPr>
          </a:p>
        </p:txBody>
      </p:sp>
      <p:sp>
        <p:nvSpPr>
          <p:cNvPr id="3" name="Content Placeholder 2">
            <a:extLst>
              <a:ext uri="{FF2B5EF4-FFF2-40B4-BE49-F238E27FC236}">
                <a16:creationId xmlns:a16="http://schemas.microsoft.com/office/drawing/2014/main" id="{FD6CE2C5-48B8-476C-B217-E7A9968A6E64}"/>
              </a:ext>
            </a:extLst>
          </p:cNvPr>
          <p:cNvSpPr>
            <a:spLocks noGrp="1"/>
          </p:cNvSpPr>
          <p:nvPr>
            <p:ph idx="1"/>
          </p:nvPr>
        </p:nvSpPr>
        <p:spPr>
          <a:xfrm>
            <a:off x="74742" y="1407725"/>
            <a:ext cx="9005887" cy="4955203"/>
          </a:xfrm>
        </p:spPr>
        <p:txBody>
          <a:bodyPr>
            <a:spAutoFit/>
          </a:bodyPr>
          <a:lstStyle/>
          <a:p>
            <a:pPr marL="0" indent="0">
              <a:spcBef>
                <a:spcPts val="0"/>
              </a:spcBef>
              <a:buNone/>
            </a:pPr>
            <a:r>
              <a:rPr lang="en-US" sz="2800" dirty="0">
                <a:effectLst>
                  <a:outerShdw blurRad="38100" dist="38100" dir="2700000" algn="tl">
                    <a:srgbClr val="000000">
                      <a:alpha val="43137"/>
                    </a:srgbClr>
                  </a:outerShdw>
                </a:effectLst>
              </a:rPr>
              <a:t>Certainly, the ridicule of some of the Jews also caused Jesus to groan within Himself.</a:t>
            </a:r>
            <a:endParaRPr lang="en-US" dirty="0">
              <a:effectLst>
                <a:outerShdw blurRad="38100" dist="38100" dir="2700000" algn="tl">
                  <a:srgbClr val="000000">
                    <a:alpha val="43137"/>
                  </a:srgbClr>
                </a:outerShdw>
              </a:effectLst>
            </a:endParaRPr>
          </a:p>
          <a:p>
            <a:pPr marL="0" indent="0">
              <a:spcBef>
                <a:spcPts val="0"/>
              </a:spcBef>
              <a:buNone/>
            </a:pPr>
            <a:r>
              <a:rPr lang="en-US" dirty="0"/>
              <a:t>John 11:37-40, </a:t>
            </a:r>
            <a:r>
              <a:rPr lang="en-US" i="1" dirty="0"/>
              <a:t>“But some of them said, Could not this man, who opened the eyes of him that was blind, have caused that this man also should not die? Jesus therefore again </a:t>
            </a:r>
            <a:r>
              <a:rPr lang="en-US" i="1" u="sng" dirty="0"/>
              <a:t>groaning in himself</a:t>
            </a:r>
            <a:r>
              <a:rPr lang="en-US" i="1" dirty="0"/>
              <a:t> cometh to the tomb. Now it was a cave, and a stone lay against it. Jesus saith, </a:t>
            </a:r>
            <a:r>
              <a:rPr lang="en-US" i="1" u="sng" dirty="0"/>
              <a:t>Take ye away the stone</a:t>
            </a:r>
            <a:r>
              <a:rPr lang="en-US" i="1" dirty="0"/>
              <a:t>. Martha, the sister of him that was dead, saith unto him, Lord, by this time the body decayeth; for he hath been (dead) four days. Jesus saith unto her, </a:t>
            </a:r>
            <a:r>
              <a:rPr lang="en-US" i="1" u="sng" dirty="0">
                <a:effectLst>
                  <a:outerShdw blurRad="38100" dist="38100" dir="2700000" algn="tl">
                    <a:srgbClr val="000000">
                      <a:alpha val="43137"/>
                    </a:srgbClr>
                  </a:outerShdw>
                </a:effectLst>
              </a:rPr>
              <a:t>Said I not unto thee, that, if thou believedst, thou shouldest see the glory of God</a:t>
            </a:r>
            <a:r>
              <a:rPr lang="en-US" i="1" dirty="0"/>
              <a:t>?”</a:t>
            </a:r>
            <a:r>
              <a:rPr lang="en-US" dirty="0"/>
              <a:t> (cf. 11:4, 23ff)</a:t>
            </a:r>
          </a:p>
          <a:p>
            <a:pPr marL="514350" indent="-514350">
              <a:spcBef>
                <a:spcPts val="0"/>
              </a:spcBef>
              <a:buFont typeface="+mj-lt"/>
              <a:buAutoNum type="arabicPeriod"/>
            </a:pPr>
            <a:r>
              <a:rPr lang="en-US" dirty="0"/>
              <a:t>Yes, Jesus could have prevented the death of Lazarus. Both Martha and Mary have expressed their confidence in Jesus to do this.</a:t>
            </a:r>
            <a:br>
              <a:rPr lang="en-US" dirty="0"/>
            </a:br>
            <a:r>
              <a:rPr lang="en-US" dirty="0"/>
              <a:t>(cf. John 11:21, 32)</a:t>
            </a:r>
          </a:p>
          <a:p>
            <a:pPr marL="914406" lvl="1" indent="-514350">
              <a:spcBef>
                <a:spcPts val="0"/>
              </a:spcBef>
              <a:buFont typeface="+mj-lt"/>
              <a:buAutoNum type="alphaLcPeriod"/>
            </a:pPr>
            <a:r>
              <a:rPr lang="en-US" sz="2000" dirty="0"/>
              <a:t>Jesus had proven His ability over disease and human affliction when He restored sight to the blind man in John 9; cf. Luke 7:11</a:t>
            </a:r>
          </a:p>
        </p:txBody>
      </p:sp>
      <p:sp>
        <p:nvSpPr>
          <p:cNvPr id="4" name="Slide Number Placeholder 3">
            <a:extLst>
              <a:ext uri="{FF2B5EF4-FFF2-40B4-BE49-F238E27FC236}">
                <a16:creationId xmlns:a16="http://schemas.microsoft.com/office/drawing/2014/main" id="{C627A3B9-91AB-4B14-B28B-FF70B75A9E47}"/>
              </a:ext>
            </a:extLst>
          </p:cNvPr>
          <p:cNvSpPr>
            <a:spLocks noGrp="1"/>
          </p:cNvSpPr>
          <p:nvPr>
            <p:ph type="sldNum" sz="quarter" idx="12"/>
          </p:nvPr>
        </p:nvSpPr>
        <p:spPr/>
        <p:txBody>
          <a:bodyPr/>
          <a:lstStyle/>
          <a:p>
            <a:pPr defTabSz="457200">
              <a:defRPr/>
            </a:pPr>
            <a:fld id="{5951F227-E1D8-443B-A186-C40DF9C0D22F}" type="slidenum">
              <a:rPr lang="en-US">
                <a:solidFill>
                  <a:prstClr val="white">
                    <a:tint val="75000"/>
                  </a:prstClr>
                </a:solidFill>
                <a:latin typeface="Century Gothic" panose="020B0502020202020204"/>
              </a:rPr>
              <a:pPr defTabSz="457200">
                <a:defRPr/>
              </a:pPr>
              <a:t>10</a:t>
            </a:fld>
            <a:endParaRPr lang="en-US">
              <a:solidFill>
                <a:prstClr val="white">
                  <a:tint val="75000"/>
                </a:prstClr>
              </a:solidFill>
              <a:latin typeface="Century Gothic" panose="020B0502020202020204"/>
            </a:endParaRPr>
          </a:p>
        </p:txBody>
      </p:sp>
    </p:spTree>
    <p:extLst>
      <p:ext uri="{BB962C8B-B14F-4D97-AF65-F5344CB8AC3E}">
        <p14:creationId xmlns:p14="http://schemas.microsoft.com/office/powerpoint/2010/main" val="2550058027"/>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BAF48-4C9D-48FC-9401-000AF32D77FA}"/>
              </a:ext>
            </a:extLst>
          </p:cNvPr>
          <p:cNvSpPr>
            <a:spLocks noGrp="1"/>
          </p:cNvSpPr>
          <p:nvPr>
            <p:ph type="title"/>
          </p:nvPr>
        </p:nvSpPr>
        <p:spPr>
          <a:xfrm>
            <a:off x="484710" y="172063"/>
            <a:ext cx="7055380" cy="1077218"/>
          </a:xfrm>
        </p:spPr>
        <p:txBody>
          <a:bodyPr>
            <a:spAutoFit/>
          </a:bodyPr>
          <a:lstStyle/>
          <a:p>
            <a:r>
              <a:rPr lang="en-US" sz="3200" b="1" dirty="0">
                <a:solidFill>
                  <a:schemeClr val="tx1"/>
                </a:solidFill>
                <a:ea typeface="Times New Roman" panose="02020603050405020304" pitchFamily="18" charset="0"/>
              </a:rPr>
              <a:t>Lazarus Is Raised From The Dead. John 11:25-46</a:t>
            </a:r>
            <a:endParaRPr lang="en-US" dirty="0">
              <a:solidFill>
                <a:schemeClr val="tx1"/>
              </a:solidFill>
            </a:endParaRPr>
          </a:p>
        </p:txBody>
      </p:sp>
      <p:sp>
        <p:nvSpPr>
          <p:cNvPr id="3" name="Content Placeholder 2">
            <a:extLst>
              <a:ext uri="{FF2B5EF4-FFF2-40B4-BE49-F238E27FC236}">
                <a16:creationId xmlns:a16="http://schemas.microsoft.com/office/drawing/2014/main" id="{FD6CE2C5-48B8-476C-B217-E7A9968A6E64}"/>
              </a:ext>
            </a:extLst>
          </p:cNvPr>
          <p:cNvSpPr>
            <a:spLocks noGrp="1"/>
          </p:cNvSpPr>
          <p:nvPr>
            <p:ph idx="1"/>
          </p:nvPr>
        </p:nvSpPr>
        <p:spPr>
          <a:xfrm>
            <a:off x="81481" y="1380565"/>
            <a:ext cx="8962931" cy="5278368"/>
          </a:xfrm>
        </p:spPr>
        <p:txBody>
          <a:bodyPr wrap="square">
            <a:spAutoFit/>
          </a:bodyPr>
          <a:lstStyle/>
          <a:p>
            <a:pPr marL="0" indent="0">
              <a:buNone/>
            </a:pPr>
            <a:r>
              <a:rPr lang="en-US" sz="3200" dirty="0">
                <a:effectLst>
                  <a:outerShdw blurRad="38100" dist="38100" dir="2700000" algn="tl">
                    <a:srgbClr val="000000">
                      <a:alpha val="43137"/>
                    </a:srgbClr>
                  </a:outerShdw>
                </a:effectLst>
              </a:rPr>
              <a:t>Certainly, the ridicule of some of the Jews also caused Jesus to groan within Himself.</a:t>
            </a:r>
          </a:p>
          <a:p>
            <a:pPr marL="0" indent="0">
              <a:buNone/>
            </a:pPr>
            <a:r>
              <a:rPr lang="en-US" sz="2800" dirty="0"/>
              <a:t>cf. 11:26-27, </a:t>
            </a:r>
            <a:r>
              <a:rPr lang="en-US" sz="2800" i="1" dirty="0"/>
              <a:t>“She saith unto him, Yea, Lord: I have believed that thou art the Christ, the Son of God, (even) he that cometh into the world.”</a:t>
            </a:r>
          </a:p>
          <a:p>
            <a:pPr marL="0" indent="0">
              <a:buNone/>
            </a:pPr>
            <a:r>
              <a:rPr lang="en-US" i="1" dirty="0"/>
              <a:t>“Her confession is that Jesus is the Messiah, promised before by the old prophets, the very Son of God. This was what had been declared by John the Baptist (1:34) and accepted by the disciples (1:49; 6:68) … It ought then to raise our suspicion when she later protests the Lord’s command to take away the stone (11:39), showing that her faith is still less than what it ought to have been.”</a:t>
            </a:r>
            <a:br>
              <a:rPr lang="en-US" i="1" dirty="0"/>
            </a:br>
            <a:r>
              <a:rPr lang="en-US" dirty="0"/>
              <a:t>(Daniel King, </a:t>
            </a:r>
            <a:r>
              <a:rPr lang="en-US" i="1" dirty="0"/>
              <a:t>John,</a:t>
            </a:r>
            <a:r>
              <a:rPr lang="en-US" dirty="0"/>
              <a:t> Truth Commentaries, page 284)</a:t>
            </a:r>
          </a:p>
          <a:p>
            <a:pPr marL="0" indent="0">
              <a:buNone/>
            </a:pPr>
            <a:r>
              <a:rPr lang="en-US" sz="2400" dirty="0"/>
              <a:t> </a:t>
            </a:r>
            <a:r>
              <a:rPr lang="en-US" sz="2400" b="1" dirty="0">
                <a:effectLst>
                  <a:outerShdw blurRad="38100" dist="38100" dir="2700000" algn="tl">
                    <a:srgbClr val="000000">
                      <a:alpha val="43137"/>
                    </a:srgbClr>
                  </a:outerShdw>
                </a:effectLst>
              </a:rPr>
              <a:t>John 11:37-40, </a:t>
            </a:r>
            <a:r>
              <a:rPr lang="en-US" sz="2400" b="1" i="1" dirty="0">
                <a:effectLst>
                  <a:outerShdw blurRad="38100" dist="38100" dir="2700000" algn="tl">
                    <a:srgbClr val="000000">
                      <a:alpha val="43137"/>
                    </a:srgbClr>
                  </a:outerShdw>
                </a:effectLst>
              </a:rPr>
              <a:t>“Take away the stone.”</a:t>
            </a:r>
          </a:p>
        </p:txBody>
      </p:sp>
      <p:sp>
        <p:nvSpPr>
          <p:cNvPr id="4" name="Slide Number Placeholder 3">
            <a:extLst>
              <a:ext uri="{FF2B5EF4-FFF2-40B4-BE49-F238E27FC236}">
                <a16:creationId xmlns:a16="http://schemas.microsoft.com/office/drawing/2014/main" id="{C627A3B9-91AB-4B14-B28B-FF70B75A9E47}"/>
              </a:ext>
            </a:extLst>
          </p:cNvPr>
          <p:cNvSpPr>
            <a:spLocks noGrp="1"/>
          </p:cNvSpPr>
          <p:nvPr>
            <p:ph type="sldNum" sz="quarter" idx="12"/>
          </p:nvPr>
        </p:nvSpPr>
        <p:spPr/>
        <p:txBody>
          <a:bodyPr/>
          <a:lstStyle/>
          <a:p>
            <a:pPr defTabSz="457200">
              <a:defRPr/>
            </a:pPr>
            <a:fld id="{5951F227-E1D8-443B-A186-C40DF9C0D22F}" type="slidenum">
              <a:rPr lang="en-US">
                <a:solidFill>
                  <a:prstClr val="white">
                    <a:tint val="75000"/>
                  </a:prstClr>
                </a:solidFill>
                <a:latin typeface="Century Gothic" panose="020B0502020202020204"/>
              </a:rPr>
              <a:pPr defTabSz="457200">
                <a:defRPr/>
              </a:pPr>
              <a:t>11</a:t>
            </a:fld>
            <a:endParaRPr lang="en-US">
              <a:solidFill>
                <a:prstClr val="white">
                  <a:tint val="75000"/>
                </a:prstClr>
              </a:solidFill>
              <a:latin typeface="Century Gothic" panose="020B0502020202020204"/>
            </a:endParaRPr>
          </a:p>
        </p:txBody>
      </p:sp>
    </p:spTree>
    <p:extLst>
      <p:ext uri="{BB962C8B-B14F-4D97-AF65-F5344CB8AC3E}">
        <p14:creationId xmlns:p14="http://schemas.microsoft.com/office/powerpoint/2010/main" val="4213571714"/>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BAF48-4C9D-48FC-9401-000AF32D77FA}"/>
              </a:ext>
            </a:extLst>
          </p:cNvPr>
          <p:cNvSpPr>
            <a:spLocks noGrp="1"/>
          </p:cNvSpPr>
          <p:nvPr>
            <p:ph type="title"/>
          </p:nvPr>
        </p:nvSpPr>
        <p:spPr>
          <a:xfrm>
            <a:off x="484710" y="163004"/>
            <a:ext cx="7055380" cy="1077218"/>
          </a:xfrm>
        </p:spPr>
        <p:txBody>
          <a:bodyPr>
            <a:spAutoFit/>
          </a:bodyPr>
          <a:lstStyle/>
          <a:p>
            <a:r>
              <a:rPr lang="en-US" sz="3200" b="1" dirty="0">
                <a:solidFill>
                  <a:schemeClr val="tx1"/>
                </a:solidFill>
                <a:ea typeface="Times New Roman" panose="02020603050405020304" pitchFamily="18" charset="0"/>
              </a:rPr>
              <a:t>Lazarus Is Raised From The Dead. John 11:25-46</a:t>
            </a:r>
            <a:endParaRPr lang="en-US" dirty="0">
              <a:solidFill>
                <a:schemeClr val="tx1"/>
              </a:solidFill>
            </a:endParaRPr>
          </a:p>
        </p:txBody>
      </p:sp>
      <p:sp>
        <p:nvSpPr>
          <p:cNvPr id="3" name="Content Placeholder 2">
            <a:extLst>
              <a:ext uri="{FF2B5EF4-FFF2-40B4-BE49-F238E27FC236}">
                <a16:creationId xmlns:a16="http://schemas.microsoft.com/office/drawing/2014/main" id="{FD6CE2C5-48B8-476C-B217-E7A9968A6E64}"/>
              </a:ext>
            </a:extLst>
          </p:cNvPr>
          <p:cNvSpPr>
            <a:spLocks noGrp="1"/>
          </p:cNvSpPr>
          <p:nvPr>
            <p:ph idx="1"/>
          </p:nvPr>
        </p:nvSpPr>
        <p:spPr>
          <a:xfrm>
            <a:off x="81481" y="1579738"/>
            <a:ext cx="8944824" cy="4970591"/>
          </a:xfrm>
        </p:spPr>
        <p:txBody>
          <a:bodyPr wrap="square">
            <a:spAutoFit/>
          </a:bodyPr>
          <a:lstStyle/>
          <a:p>
            <a:pPr marL="0" indent="0">
              <a:spcBef>
                <a:spcPts val="0"/>
              </a:spcBef>
              <a:buNone/>
            </a:pPr>
            <a:r>
              <a:rPr lang="en-US" sz="2800" dirty="0"/>
              <a:t>Certainly, the ridicule of some of the Jews also caused Jesus to </a:t>
            </a:r>
            <a:r>
              <a:rPr lang="en-US" sz="3200" i="1" dirty="0"/>
              <a:t>“groan” </a:t>
            </a:r>
            <a:r>
              <a:rPr lang="en-US" sz="2800" dirty="0"/>
              <a:t>within Himself.</a:t>
            </a:r>
          </a:p>
          <a:p>
            <a:pPr>
              <a:spcBef>
                <a:spcPts val="0"/>
              </a:spcBef>
            </a:pPr>
            <a:r>
              <a:rPr lang="en-US" i="1" dirty="0"/>
              <a:t>“</a:t>
            </a:r>
            <a:r>
              <a:rPr lang="en-US" i="1" dirty="0" err="1"/>
              <a:t>embrimaomai</a:t>
            </a:r>
            <a:r>
              <a:rPr lang="en-US" dirty="0"/>
              <a:t> (em-brim-ah'-om-</a:t>
            </a:r>
            <a:r>
              <a:rPr lang="en-US" dirty="0" err="1"/>
              <a:t>ahee</a:t>
            </a:r>
            <a:r>
              <a:rPr lang="en-US" dirty="0"/>
              <a:t>); from NT:1722 and </a:t>
            </a:r>
            <a:r>
              <a:rPr lang="en-US" i="1" dirty="0" err="1"/>
              <a:t>brimaomai</a:t>
            </a:r>
            <a:r>
              <a:rPr lang="en-US" dirty="0"/>
              <a:t> (to snort with anger); to have indignation on, i.e. (transitively) to blame, (intransitively) to sigh with chagrin, (specially) to sternly enjoin” </a:t>
            </a:r>
            <a:r>
              <a:rPr lang="en-US" sz="1800" dirty="0"/>
              <a:t>(Strong)</a:t>
            </a:r>
          </a:p>
          <a:p>
            <a:pPr>
              <a:spcBef>
                <a:spcPts val="0"/>
              </a:spcBef>
            </a:pPr>
            <a:r>
              <a:rPr lang="en-US" dirty="0"/>
              <a:t>“John 11:38; with the dative of respect, John 11:33. In a sense unknown to secular authors, to charge with earnest admonition, sternly to charge, threateningly to enjoin: Matt 9:30; Mark 1:43.” </a:t>
            </a:r>
            <a:r>
              <a:rPr lang="en-US" sz="1800" dirty="0"/>
              <a:t>(Thayer)</a:t>
            </a:r>
          </a:p>
          <a:p>
            <a:pPr>
              <a:spcBef>
                <a:spcPts val="0"/>
              </a:spcBef>
            </a:pPr>
            <a:r>
              <a:rPr lang="en-US" i="1" dirty="0"/>
              <a:t>“‘Groaned’ </a:t>
            </a:r>
            <a:r>
              <a:rPr lang="en-US" dirty="0"/>
              <a:t>in John 11:33 (preferable to the RV marg., ‘He had indignation’); so in v. 38. The Lord was deeply moved doubtless with the combination of circumstances, present and in the immediate future. Indignation does not here seem to express His feelings.”</a:t>
            </a:r>
            <a:br>
              <a:rPr lang="en-US" dirty="0"/>
            </a:br>
            <a:r>
              <a:rPr lang="en-US" sz="1800" dirty="0"/>
              <a:t>(W.E. Vine’s Expository Dictionary)</a:t>
            </a:r>
            <a:endParaRPr lang="en-US" sz="4800" dirty="0"/>
          </a:p>
        </p:txBody>
      </p:sp>
      <p:sp>
        <p:nvSpPr>
          <p:cNvPr id="4" name="Slide Number Placeholder 3">
            <a:extLst>
              <a:ext uri="{FF2B5EF4-FFF2-40B4-BE49-F238E27FC236}">
                <a16:creationId xmlns:a16="http://schemas.microsoft.com/office/drawing/2014/main" id="{C627A3B9-91AB-4B14-B28B-FF70B75A9E47}"/>
              </a:ext>
            </a:extLst>
          </p:cNvPr>
          <p:cNvSpPr>
            <a:spLocks noGrp="1"/>
          </p:cNvSpPr>
          <p:nvPr>
            <p:ph type="sldNum" sz="quarter" idx="12"/>
          </p:nvPr>
        </p:nvSpPr>
        <p:spPr/>
        <p:txBody>
          <a:bodyPr/>
          <a:lstStyle/>
          <a:p>
            <a:pPr defTabSz="457200">
              <a:defRPr/>
            </a:pPr>
            <a:fld id="{5951F227-E1D8-443B-A186-C40DF9C0D22F}" type="slidenum">
              <a:rPr lang="en-US">
                <a:solidFill>
                  <a:prstClr val="white">
                    <a:tint val="75000"/>
                  </a:prstClr>
                </a:solidFill>
                <a:latin typeface="Century Gothic" panose="020B0502020202020204"/>
              </a:rPr>
              <a:pPr defTabSz="457200">
                <a:defRPr/>
              </a:pPr>
              <a:t>12</a:t>
            </a:fld>
            <a:endParaRPr lang="en-US">
              <a:solidFill>
                <a:prstClr val="white">
                  <a:tint val="75000"/>
                </a:prstClr>
              </a:solidFill>
              <a:latin typeface="Century Gothic" panose="020B0502020202020204"/>
            </a:endParaRPr>
          </a:p>
        </p:txBody>
      </p:sp>
    </p:spTree>
    <p:extLst>
      <p:ext uri="{BB962C8B-B14F-4D97-AF65-F5344CB8AC3E}">
        <p14:creationId xmlns:p14="http://schemas.microsoft.com/office/powerpoint/2010/main" val="1211646512"/>
      </p:ext>
    </p:extLst>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BAF48-4C9D-48FC-9401-000AF32D77FA}"/>
              </a:ext>
            </a:extLst>
          </p:cNvPr>
          <p:cNvSpPr>
            <a:spLocks noGrp="1"/>
          </p:cNvSpPr>
          <p:nvPr>
            <p:ph type="title"/>
          </p:nvPr>
        </p:nvSpPr>
        <p:spPr>
          <a:xfrm>
            <a:off x="484710" y="452718"/>
            <a:ext cx="7055380" cy="1077218"/>
          </a:xfrm>
        </p:spPr>
        <p:txBody>
          <a:bodyPr>
            <a:spAutoFit/>
          </a:bodyPr>
          <a:lstStyle/>
          <a:p>
            <a:r>
              <a:rPr lang="en-US" sz="3200" b="1" dirty="0">
                <a:solidFill>
                  <a:schemeClr val="tx1"/>
                </a:solidFill>
                <a:ea typeface="Times New Roman" panose="02020603050405020304" pitchFamily="18" charset="0"/>
              </a:rPr>
              <a:t>Lazarus Is Raised From The Dead. John 11:25-46</a:t>
            </a:r>
            <a:endParaRPr lang="en-US" dirty="0">
              <a:solidFill>
                <a:schemeClr val="tx1"/>
              </a:solidFill>
            </a:endParaRPr>
          </a:p>
        </p:txBody>
      </p:sp>
      <p:sp>
        <p:nvSpPr>
          <p:cNvPr id="3" name="Content Placeholder 2">
            <a:extLst>
              <a:ext uri="{FF2B5EF4-FFF2-40B4-BE49-F238E27FC236}">
                <a16:creationId xmlns:a16="http://schemas.microsoft.com/office/drawing/2014/main" id="{FD6CE2C5-48B8-476C-B217-E7A9968A6E64}"/>
              </a:ext>
            </a:extLst>
          </p:cNvPr>
          <p:cNvSpPr>
            <a:spLocks noGrp="1"/>
          </p:cNvSpPr>
          <p:nvPr>
            <p:ph idx="1"/>
          </p:nvPr>
        </p:nvSpPr>
        <p:spPr>
          <a:xfrm>
            <a:off x="276227" y="1724590"/>
            <a:ext cx="8439149" cy="4667945"/>
          </a:xfrm>
        </p:spPr>
        <p:txBody>
          <a:bodyPr>
            <a:spAutoFit/>
          </a:bodyPr>
          <a:lstStyle/>
          <a:p>
            <a:pPr marL="457200" indent="-457200">
              <a:buFont typeface="+mj-lt"/>
              <a:buAutoNum type="alphaUcPeriod"/>
            </a:pPr>
            <a:r>
              <a:rPr lang="en-US" sz="2400" dirty="0"/>
              <a:t>Four days had passed since Lazarus had died and he had begun to stink.</a:t>
            </a:r>
          </a:p>
          <a:p>
            <a:pPr marL="457200" indent="-457200">
              <a:buFont typeface="+mj-lt"/>
              <a:buAutoNum type="alphaUcPeriod"/>
            </a:pPr>
            <a:r>
              <a:rPr lang="en-US" sz="2400" dirty="0"/>
              <a:t>There was no doubt that Lazarus was dead.</a:t>
            </a:r>
          </a:p>
          <a:p>
            <a:pPr marL="457200" indent="-457200">
              <a:buFont typeface="+mj-lt"/>
              <a:buAutoNum type="alphaUcPeriod"/>
            </a:pPr>
            <a:r>
              <a:rPr lang="en-US" sz="2400" dirty="0"/>
              <a:t>This miracle was for </a:t>
            </a:r>
            <a:r>
              <a:rPr lang="en-US" sz="2400" i="1" dirty="0"/>
              <a:t>“the glory of God.”</a:t>
            </a:r>
            <a:br>
              <a:rPr lang="en-US" sz="2400" i="1" dirty="0"/>
            </a:br>
            <a:r>
              <a:rPr lang="en-US" sz="2400" dirty="0"/>
              <a:t>(Verses 4, 23ff)</a:t>
            </a:r>
          </a:p>
          <a:p>
            <a:pPr marL="457200" indent="-457200">
              <a:buFont typeface="+mj-lt"/>
              <a:buAutoNum type="alphaUcPeriod"/>
            </a:pPr>
            <a:r>
              <a:rPr lang="en-US" sz="2400" dirty="0"/>
              <a:t>If Lazarus was raised from the dead, God would be glorified.</a:t>
            </a:r>
          </a:p>
          <a:p>
            <a:pPr marL="457200" indent="-457200">
              <a:buFont typeface="+mj-lt"/>
              <a:buAutoNum type="alphaUcPeriod"/>
            </a:pPr>
            <a:r>
              <a:rPr lang="en-US" sz="2400" dirty="0"/>
              <a:t>NOTE: The trusting faith of the sisters stands in contrast to the unbelieving chief priests who saw this miracle, but reused to give the glory to God.</a:t>
            </a:r>
            <a:br>
              <a:rPr lang="en-US" sz="2400" dirty="0"/>
            </a:br>
            <a:r>
              <a:rPr lang="en-US" sz="2400" dirty="0"/>
              <a:t>(cf. John 12:10-11, 37)</a:t>
            </a:r>
          </a:p>
        </p:txBody>
      </p:sp>
      <p:sp>
        <p:nvSpPr>
          <p:cNvPr id="4" name="Slide Number Placeholder 3">
            <a:extLst>
              <a:ext uri="{FF2B5EF4-FFF2-40B4-BE49-F238E27FC236}">
                <a16:creationId xmlns:a16="http://schemas.microsoft.com/office/drawing/2014/main" id="{C627A3B9-91AB-4B14-B28B-FF70B75A9E47}"/>
              </a:ext>
            </a:extLst>
          </p:cNvPr>
          <p:cNvSpPr>
            <a:spLocks noGrp="1"/>
          </p:cNvSpPr>
          <p:nvPr>
            <p:ph type="sldNum" sz="quarter" idx="12"/>
          </p:nvPr>
        </p:nvSpPr>
        <p:spPr/>
        <p:txBody>
          <a:bodyPr/>
          <a:lstStyle/>
          <a:p>
            <a:pPr defTabSz="457200">
              <a:defRPr/>
            </a:pPr>
            <a:fld id="{5951F227-E1D8-443B-A186-C40DF9C0D22F}" type="slidenum">
              <a:rPr lang="en-US">
                <a:solidFill>
                  <a:prstClr val="white">
                    <a:tint val="75000"/>
                  </a:prstClr>
                </a:solidFill>
                <a:latin typeface="Century Gothic" panose="020B0502020202020204"/>
              </a:rPr>
              <a:pPr defTabSz="457200">
                <a:defRPr/>
              </a:pPr>
              <a:t>13</a:t>
            </a:fld>
            <a:endParaRPr lang="en-US">
              <a:solidFill>
                <a:prstClr val="white">
                  <a:tint val="75000"/>
                </a:prstClr>
              </a:solidFill>
              <a:latin typeface="Century Gothic" panose="020B0502020202020204"/>
            </a:endParaRPr>
          </a:p>
        </p:txBody>
      </p:sp>
    </p:spTree>
    <p:extLst>
      <p:ext uri="{BB962C8B-B14F-4D97-AF65-F5344CB8AC3E}">
        <p14:creationId xmlns:p14="http://schemas.microsoft.com/office/powerpoint/2010/main" val="330376498"/>
      </p:ext>
    </p:extLst>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BAF48-4C9D-48FC-9401-000AF32D77FA}"/>
              </a:ext>
            </a:extLst>
          </p:cNvPr>
          <p:cNvSpPr>
            <a:spLocks noGrp="1"/>
          </p:cNvSpPr>
          <p:nvPr>
            <p:ph type="title"/>
          </p:nvPr>
        </p:nvSpPr>
        <p:spPr>
          <a:xfrm>
            <a:off x="494235" y="161571"/>
            <a:ext cx="7055380" cy="1077218"/>
          </a:xfrm>
        </p:spPr>
        <p:txBody>
          <a:bodyPr>
            <a:spAutoFit/>
          </a:bodyPr>
          <a:lstStyle/>
          <a:p>
            <a:r>
              <a:rPr lang="en-US" sz="3200" b="1" dirty="0">
                <a:solidFill>
                  <a:schemeClr val="tx1"/>
                </a:solidFill>
                <a:ea typeface="Times New Roman" panose="02020603050405020304" pitchFamily="18" charset="0"/>
              </a:rPr>
              <a:t>Lazarus Is Raised From The Dead. John 11:25-46</a:t>
            </a:r>
            <a:endParaRPr lang="en-US" dirty="0">
              <a:solidFill>
                <a:schemeClr val="tx1"/>
              </a:solidFill>
            </a:endParaRPr>
          </a:p>
        </p:txBody>
      </p:sp>
      <p:sp>
        <p:nvSpPr>
          <p:cNvPr id="3" name="Content Placeholder 2">
            <a:extLst>
              <a:ext uri="{FF2B5EF4-FFF2-40B4-BE49-F238E27FC236}">
                <a16:creationId xmlns:a16="http://schemas.microsoft.com/office/drawing/2014/main" id="{FD6CE2C5-48B8-476C-B217-E7A9968A6E64}"/>
              </a:ext>
            </a:extLst>
          </p:cNvPr>
          <p:cNvSpPr>
            <a:spLocks noGrp="1"/>
          </p:cNvSpPr>
          <p:nvPr>
            <p:ph idx="1"/>
          </p:nvPr>
        </p:nvSpPr>
        <p:spPr>
          <a:xfrm>
            <a:off x="81481" y="1207704"/>
            <a:ext cx="8971984" cy="5632311"/>
          </a:xfrm>
        </p:spPr>
        <p:txBody>
          <a:bodyPr wrap="square">
            <a:spAutoFit/>
          </a:bodyPr>
          <a:lstStyle/>
          <a:p>
            <a:pPr marL="0" indent="0">
              <a:spcBef>
                <a:spcPts val="0"/>
              </a:spcBef>
              <a:buNone/>
            </a:pPr>
            <a:r>
              <a:rPr lang="en-US" sz="2800" dirty="0">
                <a:effectLst>
                  <a:outerShdw blurRad="38100" dist="38100" dir="2700000" algn="tl">
                    <a:srgbClr val="000000">
                      <a:alpha val="43137"/>
                    </a:srgbClr>
                  </a:outerShdw>
                </a:effectLst>
              </a:rPr>
              <a:t>Jesus knew His Father would answer His prayer, but Jesus spoke that others may know that He could appeal such to His Father. (cf. John 20:31-32)</a:t>
            </a:r>
          </a:p>
          <a:p>
            <a:pPr marL="0" indent="0">
              <a:spcBef>
                <a:spcPts val="0"/>
              </a:spcBef>
              <a:buNone/>
            </a:pPr>
            <a:r>
              <a:rPr lang="en-US" sz="2300" dirty="0"/>
              <a:t>John 11:41-44, </a:t>
            </a:r>
            <a:r>
              <a:rPr lang="en-US" sz="2300" i="1" dirty="0"/>
              <a:t>“So they took away the stone. And Jesus lifted up his eyes, and said, Father</a:t>
            </a:r>
            <a:r>
              <a:rPr lang="en-US" sz="2300" i="1" dirty="0">
                <a:effectLst>
                  <a:outerShdw blurRad="38100" dist="38100" dir="2700000" algn="tl">
                    <a:srgbClr val="000000">
                      <a:alpha val="43137"/>
                    </a:srgbClr>
                  </a:outerShdw>
                </a:effectLst>
              </a:rPr>
              <a:t>, </a:t>
            </a:r>
            <a:r>
              <a:rPr lang="en-US" sz="2300" i="1" u="sng" dirty="0">
                <a:effectLst>
                  <a:outerShdw blurRad="38100" dist="38100" dir="2700000" algn="tl">
                    <a:srgbClr val="000000">
                      <a:alpha val="43137"/>
                    </a:srgbClr>
                  </a:outerShdw>
                </a:effectLst>
              </a:rPr>
              <a:t>I thank thee that thou </a:t>
            </a:r>
            <a:r>
              <a:rPr lang="en-US" sz="2300" i="1" u="sng" dirty="0" err="1">
                <a:effectLst>
                  <a:outerShdw blurRad="38100" dist="38100" dir="2700000" algn="tl">
                    <a:srgbClr val="000000">
                      <a:alpha val="43137"/>
                    </a:srgbClr>
                  </a:outerShdw>
                </a:effectLst>
              </a:rPr>
              <a:t>heardest</a:t>
            </a:r>
            <a:r>
              <a:rPr lang="en-US" sz="2300" i="1" u="sng" dirty="0">
                <a:effectLst>
                  <a:outerShdw blurRad="38100" dist="38100" dir="2700000" algn="tl">
                    <a:srgbClr val="000000">
                      <a:alpha val="43137"/>
                    </a:srgbClr>
                  </a:outerShdw>
                </a:effectLst>
              </a:rPr>
              <a:t> me</a:t>
            </a:r>
            <a:r>
              <a:rPr lang="en-US" sz="2300" i="1" dirty="0"/>
              <a:t>. And I knew that thou hearest me always: but because of the multitude that standeth around I said it, that they may believe that thou didst send me. And when he had thus spoken, he cried with a loud voice, Lazarus, come forth. He that was dead came forth, bound hand and foot with grave-clothes; and his face was bound about with a napkin. Jesus saith unto them, Loose him, and let him go.”</a:t>
            </a:r>
          </a:p>
          <a:p>
            <a:pPr marL="457200" indent="-457200">
              <a:spcBef>
                <a:spcPts val="0"/>
              </a:spcBef>
              <a:buFont typeface="+mj-lt"/>
              <a:buAutoNum type="arabicPeriod"/>
            </a:pPr>
            <a:r>
              <a:rPr lang="en-US" sz="2300" dirty="0"/>
              <a:t>NOTE: Jesus’ prayer is a prayer of THANKSGIVING, not a prayer asking that Lazarus be raised!</a:t>
            </a:r>
          </a:p>
          <a:p>
            <a:pPr marL="457200" indent="-457200">
              <a:spcBef>
                <a:spcPts val="0"/>
              </a:spcBef>
              <a:buFont typeface="+mj-lt"/>
              <a:buAutoNum type="arabicPeriod"/>
            </a:pPr>
            <a:r>
              <a:rPr lang="en-US" sz="2300" dirty="0"/>
              <a:t>NOTE: Jesus had healed from a distance. (John 4:46-54)</a:t>
            </a:r>
          </a:p>
        </p:txBody>
      </p:sp>
      <p:sp>
        <p:nvSpPr>
          <p:cNvPr id="4" name="Slide Number Placeholder 3">
            <a:extLst>
              <a:ext uri="{FF2B5EF4-FFF2-40B4-BE49-F238E27FC236}">
                <a16:creationId xmlns:a16="http://schemas.microsoft.com/office/drawing/2014/main" id="{C627A3B9-91AB-4B14-B28B-FF70B75A9E47}"/>
              </a:ext>
            </a:extLst>
          </p:cNvPr>
          <p:cNvSpPr>
            <a:spLocks noGrp="1"/>
          </p:cNvSpPr>
          <p:nvPr>
            <p:ph type="sldNum" sz="quarter" idx="12"/>
          </p:nvPr>
        </p:nvSpPr>
        <p:spPr/>
        <p:txBody>
          <a:bodyPr/>
          <a:lstStyle/>
          <a:p>
            <a:pPr defTabSz="457200">
              <a:defRPr/>
            </a:pPr>
            <a:fld id="{5951F227-E1D8-443B-A186-C40DF9C0D22F}" type="slidenum">
              <a:rPr lang="en-US">
                <a:solidFill>
                  <a:prstClr val="white">
                    <a:tint val="75000"/>
                  </a:prstClr>
                </a:solidFill>
                <a:latin typeface="Century Gothic" panose="020B0502020202020204"/>
              </a:rPr>
              <a:pPr defTabSz="457200">
                <a:defRPr/>
              </a:pPr>
              <a:t>14</a:t>
            </a:fld>
            <a:endParaRPr lang="en-US">
              <a:solidFill>
                <a:prstClr val="white">
                  <a:tint val="75000"/>
                </a:prstClr>
              </a:solidFill>
              <a:latin typeface="Century Gothic" panose="020B0502020202020204"/>
            </a:endParaRPr>
          </a:p>
        </p:txBody>
      </p:sp>
    </p:spTree>
    <p:extLst>
      <p:ext uri="{BB962C8B-B14F-4D97-AF65-F5344CB8AC3E}">
        <p14:creationId xmlns:p14="http://schemas.microsoft.com/office/powerpoint/2010/main" val="2309573378"/>
      </p:ext>
    </p:extLst>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BAF48-4C9D-48FC-9401-000AF32D77FA}"/>
              </a:ext>
            </a:extLst>
          </p:cNvPr>
          <p:cNvSpPr>
            <a:spLocks noGrp="1"/>
          </p:cNvSpPr>
          <p:nvPr>
            <p:ph type="title"/>
          </p:nvPr>
        </p:nvSpPr>
        <p:spPr>
          <a:xfrm>
            <a:off x="494235" y="161571"/>
            <a:ext cx="7055380" cy="1077218"/>
          </a:xfrm>
        </p:spPr>
        <p:txBody>
          <a:bodyPr>
            <a:spAutoFit/>
          </a:bodyPr>
          <a:lstStyle/>
          <a:p>
            <a:r>
              <a:rPr lang="en-US" sz="3200" b="1" dirty="0">
                <a:solidFill>
                  <a:schemeClr val="tx1"/>
                </a:solidFill>
                <a:ea typeface="Times New Roman" panose="02020603050405020304" pitchFamily="18" charset="0"/>
              </a:rPr>
              <a:t>Lazarus Is Raised From The Dead. John 11:25-46</a:t>
            </a:r>
            <a:endParaRPr lang="en-US" dirty="0">
              <a:solidFill>
                <a:schemeClr val="tx1"/>
              </a:solidFill>
            </a:endParaRPr>
          </a:p>
        </p:txBody>
      </p:sp>
      <p:sp>
        <p:nvSpPr>
          <p:cNvPr id="3" name="Content Placeholder 2">
            <a:extLst>
              <a:ext uri="{FF2B5EF4-FFF2-40B4-BE49-F238E27FC236}">
                <a16:creationId xmlns:a16="http://schemas.microsoft.com/office/drawing/2014/main" id="{FD6CE2C5-48B8-476C-B217-E7A9968A6E64}"/>
              </a:ext>
            </a:extLst>
          </p:cNvPr>
          <p:cNvSpPr>
            <a:spLocks noGrp="1"/>
          </p:cNvSpPr>
          <p:nvPr>
            <p:ph idx="1"/>
          </p:nvPr>
        </p:nvSpPr>
        <p:spPr>
          <a:xfrm>
            <a:off x="304269" y="1352552"/>
            <a:ext cx="8535465" cy="3149580"/>
          </a:xfrm>
        </p:spPr>
        <p:txBody>
          <a:bodyPr>
            <a:spAutoFit/>
          </a:bodyPr>
          <a:lstStyle/>
          <a:p>
            <a:pPr marL="457200" indent="-457200">
              <a:buFont typeface="+mj-lt"/>
              <a:buAutoNum type="arabicPeriod"/>
            </a:pPr>
            <a:r>
              <a:rPr lang="en-US" sz="2600" dirty="0"/>
              <a:t>This is not comparable to the effects of modern medicine.</a:t>
            </a:r>
          </a:p>
          <a:p>
            <a:pPr marL="457200" indent="-457200">
              <a:buFont typeface="+mj-lt"/>
              <a:buAutoNum type="arabicPeriod"/>
            </a:pPr>
            <a:r>
              <a:rPr lang="en-US" sz="2600" dirty="0"/>
              <a:t>Neither is this comparable to the so-called “miracles” that some claim to practice today. Indeed, genuine miracles have ceased!</a:t>
            </a:r>
          </a:p>
          <a:p>
            <a:pPr marL="457200" indent="-457200">
              <a:buFont typeface="+mj-lt"/>
              <a:buAutoNum type="arabicPeriod"/>
            </a:pPr>
            <a:r>
              <a:rPr lang="en-US" sz="2600" i="1" dirty="0"/>
              <a:t>“Lazarus, come forth!” </a:t>
            </a:r>
            <a:r>
              <a:rPr lang="en-US" sz="2600" dirty="0"/>
              <a:t>Lazarus came forth, bound with grave clothes.</a:t>
            </a:r>
          </a:p>
        </p:txBody>
      </p:sp>
      <p:sp>
        <p:nvSpPr>
          <p:cNvPr id="4" name="Slide Number Placeholder 3">
            <a:extLst>
              <a:ext uri="{FF2B5EF4-FFF2-40B4-BE49-F238E27FC236}">
                <a16:creationId xmlns:a16="http://schemas.microsoft.com/office/drawing/2014/main" id="{C627A3B9-91AB-4B14-B28B-FF70B75A9E47}"/>
              </a:ext>
            </a:extLst>
          </p:cNvPr>
          <p:cNvSpPr>
            <a:spLocks noGrp="1"/>
          </p:cNvSpPr>
          <p:nvPr>
            <p:ph type="sldNum" sz="quarter" idx="12"/>
          </p:nvPr>
        </p:nvSpPr>
        <p:spPr/>
        <p:txBody>
          <a:bodyPr/>
          <a:lstStyle/>
          <a:p>
            <a:pPr defTabSz="457200">
              <a:defRPr/>
            </a:pPr>
            <a:fld id="{5951F227-E1D8-443B-A186-C40DF9C0D22F}" type="slidenum">
              <a:rPr lang="en-US">
                <a:solidFill>
                  <a:prstClr val="white">
                    <a:tint val="75000"/>
                  </a:prstClr>
                </a:solidFill>
                <a:latin typeface="Century Gothic" panose="020B0502020202020204"/>
              </a:rPr>
              <a:pPr defTabSz="457200">
                <a:defRPr/>
              </a:pPr>
              <a:t>15</a:t>
            </a:fld>
            <a:endParaRPr lang="en-US">
              <a:solidFill>
                <a:prstClr val="white">
                  <a:tint val="75000"/>
                </a:prstClr>
              </a:solidFill>
              <a:latin typeface="Century Gothic" panose="020B0502020202020204"/>
            </a:endParaRPr>
          </a:p>
        </p:txBody>
      </p:sp>
    </p:spTree>
    <p:extLst>
      <p:ext uri="{BB962C8B-B14F-4D97-AF65-F5344CB8AC3E}">
        <p14:creationId xmlns:p14="http://schemas.microsoft.com/office/powerpoint/2010/main" val="1413546279"/>
      </p:ext>
    </p:extLst>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BAF48-4C9D-48FC-9401-000AF32D77FA}"/>
              </a:ext>
            </a:extLst>
          </p:cNvPr>
          <p:cNvSpPr>
            <a:spLocks noGrp="1"/>
          </p:cNvSpPr>
          <p:nvPr>
            <p:ph type="title"/>
          </p:nvPr>
        </p:nvSpPr>
        <p:spPr>
          <a:xfrm>
            <a:off x="484710" y="452718"/>
            <a:ext cx="7055380" cy="1077218"/>
          </a:xfrm>
        </p:spPr>
        <p:txBody>
          <a:bodyPr>
            <a:spAutoFit/>
          </a:bodyPr>
          <a:lstStyle/>
          <a:p>
            <a:r>
              <a:rPr lang="en-US" sz="3200" b="1" dirty="0">
                <a:solidFill>
                  <a:schemeClr val="tx1"/>
                </a:solidFill>
                <a:ea typeface="Times New Roman" panose="02020603050405020304" pitchFamily="18" charset="0"/>
              </a:rPr>
              <a:t>Lazarus Is Raised From The Dead. John 11:25-46</a:t>
            </a:r>
            <a:endParaRPr lang="en-US" dirty="0">
              <a:solidFill>
                <a:schemeClr val="tx1"/>
              </a:solidFill>
            </a:endParaRPr>
          </a:p>
        </p:txBody>
      </p:sp>
      <p:sp>
        <p:nvSpPr>
          <p:cNvPr id="3" name="Content Placeholder 2">
            <a:extLst>
              <a:ext uri="{FF2B5EF4-FFF2-40B4-BE49-F238E27FC236}">
                <a16:creationId xmlns:a16="http://schemas.microsoft.com/office/drawing/2014/main" id="{FD6CE2C5-48B8-476C-B217-E7A9968A6E64}"/>
              </a:ext>
            </a:extLst>
          </p:cNvPr>
          <p:cNvSpPr>
            <a:spLocks noGrp="1"/>
          </p:cNvSpPr>
          <p:nvPr>
            <p:ph idx="1"/>
          </p:nvPr>
        </p:nvSpPr>
        <p:spPr>
          <a:xfrm>
            <a:off x="171450" y="1585012"/>
            <a:ext cx="8801100" cy="5098832"/>
          </a:xfrm>
        </p:spPr>
        <p:txBody>
          <a:bodyPr>
            <a:spAutoFit/>
          </a:bodyPr>
          <a:lstStyle/>
          <a:p>
            <a:pPr marL="0" indent="0">
              <a:buNone/>
            </a:pPr>
            <a:r>
              <a:rPr lang="en-US" sz="2400" b="1" dirty="0">
                <a:effectLst>
                  <a:outerShdw blurRad="38100" dist="38100" dir="2700000" algn="tl">
                    <a:srgbClr val="000000">
                      <a:alpha val="43137"/>
                    </a:srgbClr>
                  </a:outerShdw>
                </a:effectLst>
              </a:rPr>
              <a:t>The results of this miracle are amazing.</a:t>
            </a:r>
          </a:p>
          <a:p>
            <a:pPr marL="0" indent="0">
              <a:buNone/>
            </a:pPr>
            <a:r>
              <a:rPr lang="en-US" sz="2400" dirty="0"/>
              <a:t>John 11:45-46, </a:t>
            </a:r>
            <a:r>
              <a:rPr lang="en-US" sz="2400" i="1" dirty="0"/>
              <a:t>“</a:t>
            </a:r>
            <a:r>
              <a:rPr lang="en-US" sz="2400" b="1" i="1" dirty="0">
                <a:effectLst>
                  <a:outerShdw blurRad="38100" dist="38100" dir="2700000" algn="tl">
                    <a:srgbClr val="000000">
                      <a:alpha val="43137"/>
                    </a:srgbClr>
                  </a:outerShdw>
                </a:effectLst>
              </a:rPr>
              <a:t>Many</a:t>
            </a:r>
            <a:r>
              <a:rPr lang="en-US" sz="2400" i="1" dirty="0"/>
              <a:t> therefore of the Jews, who came to Mary and beheld that which he did, </a:t>
            </a:r>
            <a:r>
              <a:rPr lang="en-US" sz="2400" b="1" i="1" dirty="0">
                <a:effectLst>
                  <a:outerShdw blurRad="38100" dist="38100" dir="2700000" algn="tl">
                    <a:srgbClr val="000000">
                      <a:alpha val="43137"/>
                    </a:srgbClr>
                  </a:outerShdw>
                </a:effectLst>
              </a:rPr>
              <a:t>believed on him</a:t>
            </a:r>
            <a:r>
              <a:rPr lang="en-US" sz="2400" i="1" dirty="0"/>
              <a:t>. But some of them went away to the Pharisees, and </a:t>
            </a:r>
            <a:r>
              <a:rPr lang="en-US" sz="2400" i="1" u="sng" dirty="0"/>
              <a:t>told them the things which Jesus had done</a:t>
            </a:r>
            <a:r>
              <a:rPr lang="en-US" sz="2400" i="1" dirty="0"/>
              <a:t>.”</a:t>
            </a:r>
          </a:p>
          <a:p>
            <a:pPr marL="457200" indent="-457200">
              <a:buFont typeface="+mj-lt"/>
              <a:buAutoNum type="arabicPeriod"/>
            </a:pPr>
            <a:r>
              <a:rPr lang="en-US" sz="2400" dirty="0"/>
              <a:t>Some </a:t>
            </a:r>
            <a:r>
              <a:rPr lang="en-US" sz="2400" i="1" dirty="0"/>
              <a:t>“believed on Him.” </a:t>
            </a:r>
            <a:r>
              <a:rPr lang="en-US" sz="2400" dirty="0"/>
              <a:t>Some were ready to accept Him as the Christ.</a:t>
            </a:r>
          </a:p>
          <a:p>
            <a:pPr marL="457200" indent="-457200">
              <a:buFont typeface="+mj-lt"/>
              <a:buAutoNum type="arabicPeriod"/>
            </a:pPr>
            <a:r>
              <a:rPr lang="en-US" sz="2400" dirty="0"/>
              <a:t>Others saw the miracle and admitted that </a:t>
            </a:r>
            <a:r>
              <a:rPr lang="en-US" sz="2400" i="1" dirty="0"/>
              <a:t>“this man doeth many signs,”</a:t>
            </a:r>
            <a:r>
              <a:rPr lang="en-US" sz="2400" dirty="0"/>
              <a:t> yet rejected Him as the Christ.</a:t>
            </a:r>
          </a:p>
          <a:p>
            <a:pPr marL="742956" lvl="1" indent="-342900">
              <a:buFont typeface="+mj-lt"/>
              <a:buAutoNum type="alphaLcPeriod"/>
            </a:pPr>
            <a:r>
              <a:rPr lang="en-US" sz="2400" dirty="0"/>
              <a:t>These were so bitter against Him that they became more intent to stop Jesus from doing other good works. They wanted to kill Jesus.</a:t>
            </a:r>
          </a:p>
        </p:txBody>
      </p:sp>
      <p:sp>
        <p:nvSpPr>
          <p:cNvPr id="4" name="Slide Number Placeholder 3">
            <a:extLst>
              <a:ext uri="{FF2B5EF4-FFF2-40B4-BE49-F238E27FC236}">
                <a16:creationId xmlns:a16="http://schemas.microsoft.com/office/drawing/2014/main" id="{C627A3B9-91AB-4B14-B28B-FF70B75A9E47}"/>
              </a:ext>
            </a:extLst>
          </p:cNvPr>
          <p:cNvSpPr>
            <a:spLocks noGrp="1"/>
          </p:cNvSpPr>
          <p:nvPr>
            <p:ph type="sldNum" sz="quarter" idx="12"/>
          </p:nvPr>
        </p:nvSpPr>
        <p:spPr/>
        <p:txBody>
          <a:bodyPr/>
          <a:lstStyle/>
          <a:p>
            <a:pPr defTabSz="457200">
              <a:defRPr/>
            </a:pPr>
            <a:fld id="{5951F227-E1D8-443B-A186-C40DF9C0D22F}" type="slidenum">
              <a:rPr lang="en-US">
                <a:solidFill>
                  <a:prstClr val="white">
                    <a:tint val="75000"/>
                  </a:prstClr>
                </a:solidFill>
                <a:latin typeface="Century Gothic" panose="020B0502020202020204"/>
              </a:rPr>
              <a:pPr defTabSz="457200">
                <a:defRPr/>
              </a:pPr>
              <a:t>16</a:t>
            </a:fld>
            <a:endParaRPr lang="en-US">
              <a:solidFill>
                <a:prstClr val="white">
                  <a:tint val="75000"/>
                </a:prstClr>
              </a:solidFill>
              <a:latin typeface="Century Gothic" panose="020B0502020202020204"/>
            </a:endParaRPr>
          </a:p>
        </p:txBody>
      </p:sp>
    </p:spTree>
    <p:extLst>
      <p:ext uri="{BB962C8B-B14F-4D97-AF65-F5344CB8AC3E}">
        <p14:creationId xmlns:p14="http://schemas.microsoft.com/office/powerpoint/2010/main" val="1491181368"/>
      </p:ext>
    </p:extLst>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BAF48-4C9D-48FC-9401-000AF32D77FA}"/>
              </a:ext>
            </a:extLst>
          </p:cNvPr>
          <p:cNvSpPr>
            <a:spLocks noGrp="1"/>
          </p:cNvSpPr>
          <p:nvPr>
            <p:ph type="title"/>
          </p:nvPr>
        </p:nvSpPr>
        <p:spPr>
          <a:xfrm>
            <a:off x="503760" y="295736"/>
            <a:ext cx="7055380" cy="1077218"/>
          </a:xfrm>
        </p:spPr>
        <p:txBody>
          <a:bodyPr>
            <a:spAutoFit/>
          </a:bodyPr>
          <a:lstStyle/>
          <a:p>
            <a:r>
              <a:rPr lang="en-US" sz="3200" b="1" dirty="0">
                <a:solidFill>
                  <a:schemeClr val="tx1"/>
                </a:solidFill>
                <a:ea typeface="Times New Roman" panose="02020603050405020304" pitchFamily="18" charset="0"/>
              </a:rPr>
              <a:t>Lazarus Is Raised From The Dead. John 11:25-46</a:t>
            </a:r>
            <a:endParaRPr lang="en-US" dirty="0">
              <a:solidFill>
                <a:schemeClr val="tx1"/>
              </a:solidFill>
            </a:endParaRPr>
          </a:p>
        </p:txBody>
      </p:sp>
      <p:sp>
        <p:nvSpPr>
          <p:cNvPr id="3" name="Content Placeholder 2">
            <a:extLst>
              <a:ext uri="{FF2B5EF4-FFF2-40B4-BE49-F238E27FC236}">
                <a16:creationId xmlns:a16="http://schemas.microsoft.com/office/drawing/2014/main" id="{FD6CE2C5-48B8-476C-B217-E7A9968A6E64}"/>
              </a:ext>
            </a:extLst>
          </p:cNvPr>
          <p:cNvSpPr>
            <a:spLocks noGrp="1"/>
          </p:cNvSpPr>
          <p:nvPr>
            <p:ph idx="1"/>
          </p:nvPr>
        </p:nvSpPr>
        <p:spPr>
          <a:xfrm>
            <a:off x="171450" y="1476375"/>
            <a:ext cx="8801100" cy="5170646"/>
          </a:xfrm>
        </p:spPr>
        <p:txBody>
          <a:bodyPr>
            <a:spAutoFit/>
          </a:bodyPr>
          <a:lstStyle/>
          <a:p>
            <a:pPr marL="0" indent="0">
              <a:spcBef>
                <a:spcPts val="0"/>
              </a:spcBef>
              <a:buNone/>
            </a:pPr>
            <a:r>
              <a:rPr lang="en-US" sz="2200" b="1" dirty="0">
                <a:effectLst>
                  <a:outerShdw blurRad="38100" dist="38100" dir="2700000" algn="tl">
                    <a:srgbClr val="000000">
                      <a:alpha val="43137"/>
                    </a:srgbClr>
                  </a:outerShdw>
                </a:effectLst>
              </a:rPr>
              <a:t>The results of this miracle are amazing.</a:t>
            </a:r>
          </a:p>
          <a:p>
            <a:pPr marL="0" indent="0">
              <a:spcBef>
                <a:spcPts val="0"/>
              </a:spcBef>
              <a:buNone/>
            </a:pPr>
            <a:r>
              <a:rPr lang="en-US" sz="2200" dirty="0"/>
              <a:t>John 11:47-48, </a:t>
            </a:r>
            <a:r>
              <a:rPr lang="en-US" sz="2200" i="1" dirty="0"/>
              <a:t>“The chief priests therefore and the Pharisees gathered a council, and said, What do we? for this man doeth many signs. If we let him thus alone, </a:t>
            </a:r>
            <a:r>
              <a:rPr lang="en-US" sz="2200" b="1" i="1" dirty="0">
                <a:effectLst>
                  <a:outerShdw blurRad="38100" dist="38100" dir="2700000" algn="tl">
                    <a:srgbClr val="000000">
                      <a:alpha val="43137"/>
                    </a:srgbClr>
                  </a:outerShdw>
                </a:effectLst>
              </a:rPr>
              <a:t>all men will believe on him</a:t>
            </a:r>
            <a:r>
              <a:rPr lang="en-US" sz="2200" i="1" dirty="0"/>
              <a:t>: and the Romans will come and take away both our place and our nation.” </a:t>
            </a:r>
          </a:p>
          <a:p>
            <a:pPr marL="0" indent="0">
              <a:spcBef>
                <a:spcPts val="0"/>
              </a:spcBef>
              <a:buNone/>
            </a:pPr>
            <a:endParaRPr lang="en-US" sz="2200" i="1" dirty="0"/>
          </a:p>
          <a:p>
            <a:pPr>
              <a:spcBef>
                <a:spcPts val="0"/>
              </a:spcBef>
            </a:pPr>
            <a:r>
              <a:rPr lang="en-US" sz="2200" dirty="0"/>
              <a:t>“This latest miracle evidently brought about a new and even greater wave of popularity for Jesus among the people</a:t>
            </a:r>
            <a:br>
              <a:rPr lang="en-US" sz="2200" dirty="0"/>
            </a:br>
            <a:r>
              <a:rPr lang="en-US" sz="2200" dirty="0"/>
              <a:t>(v. 45), causing many to be of the opinion that he was indeed the Chosen One.”</a:t>
            </a:r>
            <a:br>
              <a:rPr lang="en-US" sz="2200" dirty="0"/>
            </a:br>
            <a:r>
              <a:rPr lang="en-US" sz="1800" dirty="0"/>
              <a:t>(Daniel King, </a:t>
            </a:r>
            <a:r>
              <a:rPr lang="en-US" sz="1800" i="1" dirty="0"/>
              <a:t>John</a:t>
            </a:r>
            <a:r>
              <a:rPr lang="en-US" sz="1800" dirty="0"/>
              <a:t>, Truth Commentaries, page 289)</a:t>
            </a:r>
          </a:p>
          <a:p>
            <a:pPr>
              <a:spcBef>
                <a:spcPts val="0"/>
              </a:spcBef>
            </a:pPr>
            <a:r>
              <a:rPr lang="en-US" sz="2200" dirty="0"/>
              <a:t>It was premised on a false notion that Jesus intended to become a political threat to Rome, that the Jews crucified Him. (cf. Luke 23:2-3)</a:t>
            </a:r>
          </a:p>
        </p:txBody>
      </p:sp>
      <p:sp>
        <p:nvSpPr>
          <p:cNvPr id="4" name="Slide Number Placeholder 3">
            <a:extLst>
              <a:ext uri="{FF2B5EF4-FFF2-40B4-BE49-F238E27FC236}">
                <a16:creationId xmlns:a16="http://schemas.microsoft.com/office/drawing/2014/main" id="{C627A3B9-91AB-4B14-B28B-FF70B75A9E47}"/>
              </a:ext>
            </a:extLst>
          </p:cNvPr>
          <p:cNvSpPr>
            <a:spLocks noGrp="1"/>
          </p:cNvSpPr>
          <p:nvPr>
            <p:ph type="sldNum" sz="quarter" idx="12"/>
          </p:nvPr>
        </p:nvSpPr>
        <p:spPr/>
        <p:txBody>
          <a:bodyPr/>
          <a:lstStyle/>
          <a:p>
            <a:pPr defTabSz="457200">
              <a:defRPr/>
            </a:pPr>
            <a:fld id="{5951F227-E1D8-443B-A186-C40DF9C0D22F}" type="slidenum">
              <a:rPr lang="en-US">
                <a:solidFill>
                  <a:prstClr val="white">
                    <a:tint val="75000"/>
                  </a:prstClr>
                </a:solidFill>
                <a:latin typeface="Century Gothic" panose="020B0502020202020204"/>
              </a:rPr>
              <a:pPr defTabSz="457200">
                <a:defRPr/>
              </a:pPr>
              <a:t>17</a:t>
            </a:fld>
            <a:endParaRPr lang="en-US">
              <a:solidFill>
                <a:prstClr val="white">
                  <a:tint val="75000"/>
                </a:prstClr>
              </a:solidFill>
              <a:latin typeface="Century Gothic" panose="020B0502020202020204"/>
            </a:endParaRPr>
          </a:p>
        </p:txBody>
      </p:sp>
    </p:spTree>
    <p:extLst>
      <p:ext uri="{BB962C8B-B14F-4D97-AF65-F5344CB8AC3E}">
        <p14:creationId xmlns:p14="http://schemas.microsoft.com/office/powerpoint/2010/main" val="12007926"/>
      </p:ext>
    </p:extLst>
  </p:cSld>
  <p:clrMapOvr>
    <a:masterClrMapping/>
  </p:clrMapOvr>
  <p:transition spd="slow">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BAF48-4C9D-48FC-9401-000AF32D77FA}"/>
              </a:ext>
            </a:extLst>
          </p:cNvPr>
          <p:cNvSpPr>
            <a:spLocks noGrp="1"/>
          </p:cNvSpPr>
          <p:nvPr>
            <p:ph type="title"/>
          </p:nvPr>
        </p:nvSpPr>
        <p:spPr>
          <a:xfrm>
            <a:off x="484710" y="452718"/>
            <a:ext cx="7055380" cy="1077218"/>
          </a:xfrm>
        </p:spPr>
        <p:txBody>
          <a:bodyPr>
            <a:spAutoFit/>
          </a:bodyPr>
          <a:lstStyle/>
          <a:p>
            <a:r>
              <a:rPr lang="en-US" sz="3200" b="1" dirty="0">
                <a:solidFill>
                  <a:schemeClr val="tx1"/>
                </a:solidFill>
                <a:ea typeface="Times New Roman" panose="02020603050405020304" pitchFamily="18" charset="0"/>
              </a:rPr>
              <a:t>Lazarus Is Raised From The Dead. John 11:25-46</a:t>
            </a:r>
            <a:endParaRPr lang="en-US" dirty="0">
              <a:solidFill>
                <a:schemeClr val="tx1"/>
              </a:solidFill>
            </a:endParaRPr>
          </a:p>
        </p:txBody>
      </p:sp>
      <p:sp>
        <p:nvSpPr>
          <p:cNvPr id="3" name="Content Placeholder 2">
            <a:extLst>
              <a:ext uri="{FF2B5EF4-FFF2-40B4-BE49-F238E27FC236}">
                <a16:creationId xmlns:a16="http://schemas.microsoft.com/office/drawing/2014/main" id="{FD6CE2C5-48B8-476C-B217-E7A9968A6E64}"/>
              </a:ext>
            </a:extLst>
          </p:cNvPr>
          <p:cNvSpPr>
            <a:spLocks noGrp="1"/>
          </p:cNvSpPr>
          <p:nvPr>
            <p:ph idx="1"/>
          </p:nvPr>
        </p:nvSpPr>
        <p:spPr>
          <a:xfrm>
            <a:off x="180975" y="1619251"/>
            <a:ext cx="8801100" cy="4662815"/>
          </a:xfrm>
        </p:spPr>
        <p:txBody>
          <a:bodyPr>
            <a:spAutoFit/>
          </a:bodyPr>
          <a:lstStyle/>
          <a:p>
            <a:pPr marL="0" indent="0">
              <a:buNone/>
            </a:pPr>
            <a:r>
              <a:rPr lang="en-US" sz="2800" b="1" dirty="0">
                <a:effectLst>
                  <a:outerShdw blurRad="38100" dist="38100" dir="2700000" algn="tl">
                    <a:srgbClr val="000000">
                      <a:alpha val="43137"/>
                    </a:srgbClr>
                  </a:outerShdw>
                </a:effectLst>
              </a:rPr>
              <a:t>Some were determined to put Lazarus back to death. (John 12:10-11)</a:t>
            </a:r>
          </a:p>
          <a:p>
            <a:pPr marL="457200" indent="-457200">
              <a:buFont typeface="+mj-lt"/>
              <a:buAutoNum type="arabicPeriod"/>
            </a:pPr>
            <a:r>
              <a:rPr lang="en-US" sz="2400" dirty="0"/>
              <a:t>Rather than rejoice that Lazarus was raised from the dead, they wanted to kill Lazarus and stop others from believing that Jesus was the Christ.</a:t>
            </a:r>
          </a:p>
          <a:p>
            <a:pPr marL="457200" indent="-457200">
              <a:buFont typeface="+mj-lt"/>
              <a:buAutoNum type="arabicPeriod"/>
            </a:pPr>
            <a:r>
              <a:rPr lang="en-US" sz="2400" dirty="0"/>
              <a:t>NOTE: </a:t>
            </a:r>
            <a:r>
              <a:rPr lang="en-US" sz="2400" u="sng" dirty="0"/>
              <a:t>None denied the miracle</a:t>
            </a:r>
            <a:r>
              <a:rPr lang="en-US" sz="2400" dirty="0"/>
              <a:t>! When men become prejudiced they will not believe no matter what is said or done. (cf. John 3:19-21; cf. Matthew 13:13-15; </a:t>
            </a:r>
            <a:br>
              <a:rPr lang="en-US" sz="2400" dirty="0"/>
            </a:br>
            <a:r>
              <a:rPr lang="en-US" sz="2400" dirty="0"/>
              <a:t>Acts 4:16)</a:t>
            </a:r>
          </a:p>
          <a:p>
            <a:pPr marL="457200" indent="-457200">
              <a:buFont typeface="+mj-lt"/>
              <a:buAutoNum type="arabicPeriod"/>
            </a:pPr>
            <a:r>
              <a:rPr lang="en-US" sz="2400" dirty="0"/>
              <a:t>These Jews are concerned about losing their power as rulers over this nation!</a:t>
            </a:r>
          </a:p>
        </p:txBody>
      </p:sp>
      <p:sp>
        <p:nvSpPr>
          <p:cNvPr id="4" name="Slide Number Placeholder 3">
            <a:extLst>
              <a:ext uri="{FF2B5EF4-FFF2-40B4-BE49-F238E27FC236}">
                <a16:creationId xmlns:a16="http://schemas.microsoft.com/office/drawing/2014/main" id="{C627A3B9-91AB-4B14-B28B-FF70B75A9E47}"/>
              </a:ext>
            </a:extLst>
          </p:cNvPr>
          <p:cNvSpPr>
            <a:spLocks noGrp="1"/>
          </p:cNvSpPr>
          <p:nvPr>
            <p:ph type="sldNum" sz="quarter" idx="12"/>
          </p:nvPr>
        </p:nvSpPr>
        <p:spPr/>
        <p:txBody>
          <a:bodyPr/>
          <a:lstStyle/>
          <a:p>
            <a:pPr defTabSz="457200">
              <a:defRPr/>
            </a:pPr>
            <a:fld id="{5951F227-E1D8-443B-A186-C40DF9C0D22F}" type="slidenum">
              <a:rPr lang="en-US">
                <a:solidFill>
                  <a:prstClr val="white">
                    <a:tint val="75000"/>
                  </a:prstClr>
                </a:solidFill>
                <a:latin typeface="Century Gothic" panose="020B0502020202020204"/>
              </a:rPr>
              <a:pPr defTabSz="457200">
                <a:defRPr/>
              </a:pPr>
              <a:t>18</a:t>
            </a:fld>
            <a:endParaRPr lang="en-US">
              <a:solidFill>
                <a:prstClr val="white">
                  <a:tint val="75000"/>
                </a:prstClr>
              </a:solidFill>
              <a:latin typeface="Century Gothic" panose="020B0502020202020204"/>
            </a:endParaRPr>
          </a:p>
        </p:txBody>
      </p:sp>
    </p:spTree>
    <p:extLst>
      <p:ext uri="{BB962C8B-B14F-4D97-AF65-F5344CB8AC3E}">
        <p14:creationId xmlns:p14="http://schemas.microsoft.com/office/powerpoint/2010/main" val="2122604461"/>
      </p:ext>
    </p:extLst>
  </p:cSld>
  <p:clrMapOvr>
    <a:masterClrMapping/>
  </p:clrMapOvr>
  <p:transition spd="slow">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92459A-23D9-4CFA-9A50-0C01336FEE07}"/>
              </a:ext>
            </a:extLst>
          </p:cNvPr>
          <p:cNvSpPr>
            <a:spLocks noGrp="1"/>
          </p:cNvSpPr>
          <p:nvPr>
            <p:ph type="title"/>
          </p:nvPr>
        </p:nvSpPr>
        <p:spPr>
          <a:xfrm>
            <a:off x="484710" y="244499"/>
            <a:ext cx="7055380" cy="1077218"/>
          </a:xfrm>
        </p:spPr>
        <p:txBody>
          <a:bodyPr>
            <a:spAutoFit/>
          </a:bodyPr>
          <a:lstStyle/>
          <a:p>
            <a:r>
              <a:rPr lang="en-US" sz="3200" b="1" dirty="0">
                <a:solidFill>
                  <a:schemeClr val="tx1"/>
                </a:solidFill>
                <a:ea typeface="Times New Roman" panose="02020603050405020304" pitchFamily="18" charset="0"/>
              </a:rPr>
              <a:t>The High Priest Unwittingly Makes A True Prophecy. John 11:49-57</a:t>
            </a:r>
            <a:endParaRPr lang="en-US" dirty="0">
              <a:solidFill>
                <a:schemeClr val="tx1"/>
              </a:solidFill>
            </a:endParaRPr>
          </a:p>
        </p:txBody>
      </p:sp>
      <p:sp>
        <p:nvSpPr>
          <p:cNvPr id="3" name="Content Placeholder 2">
            <a:extLst>
              <a:ext uri="{FF2B5EF4-FFF2-40B4-BE49-F238E27FC236}">
                <a16:creationId xmlns:a16="http://schemas.microsoft.com/office/drawing/2014/main" id="{5F059537-60D2-4CDD-A1DC-2F6635E1E4CD}"/>
              </a:ext>
            </a:extLst>
          </p:cNvPr>
          <p:cNvSpPr>
            <a:spLocks noGrp="1"/>
          </p:cNvSpPr>
          <p:nvPr>
            <p:ph idx="1"/>
          </p:nvPr>
        </p:nvSpPr>
        <p:spPr>
          <a:xfrm>
            <a:off x="90535" y="1422444"/>
            <a:ext cx="8935770" cy="5411738"/>
          </a:xfrm>
        </p:spPr>
        <p:txBody>
          <a:bodyPr wrap="square">
            <a:spAutoFit/>
          </a:bodyPr>
          <a:lstStyle/>
          <a:p>
            <a:pPr marL="0" indent="0">
              <a:buNone/>
            </a:pPr>
            <a:r>
              <a:rPr lang="en-US" sz="3000" dirty="0">
                <a:effectLst>
                  <a:outerShdw blurRad="38100" dist="38100" dir="2700000" algn="tl">
                    <a:srgbClr val="000000">
                      <a:alpha val="43137"/>
                    </a:srgbClr>
                  </a:outerShdw>
                </a:effectLst>
              </a:rPr>
              <a:t>Caiaphas predicted that Jesus must die so that the nation might be spared from Roman intervention.</a:t>
            </a:r>
          </a:p>
          <a:p>
            <a:pPr marL="0" indent="0">
              <a:buNone/>
            </a:pPr>
            <a:r>
              <a:rPr lang="en-US" sz="2200" dirty="0"/>
              <a:t>John 11:49-50, </a:t>
            </a:r>
            <a:r>
              <a:rPr lang="en-US" sz="2200" i="1" dirty="0"/>
              <a:t>“But a certain one of them, Caiaphas, being high priest that year, said unto them, Ye know nothing at all, nor do ye take account that it is expedient for you that one man should die for the people, and that the whole nation perish not.”</a:t>
            </a:r>
          </a:p>
          <a:p>
            <a:pPr marL="457200" indent="-457200">
              <a:buFont typeface="+mj-lt"/>
              <a:buAutoNum type="arabicPeriod"/>
            </a:pPr>
            <a:r>
              <a:rPr lang="en-US" sz="2600" dirty="0"/>
              <a:t>He saw only two possible courses of action.</a:t>
            </a:r>
          </a:p>
          <a:p>
            <a:pPr marL="742956" lvl="1" indent="-342900">
              <a:buFont typeface="+mj-lt"/>
              <a:buAutoNum type="alphaLcPeriod"/>
            </a:pPr>
            <a:r>
              <a:rPr lang="en-US" sz="2200" dirty="0"/>
              <a:t>Take the life of Jesus.</a:t>
            </a:r>
          </a:p>
          <a:p>
            <a:pPr marL="742956" lvl="1" indent="-342900">
              <a:buFont typeface="+mj-lt"/>
              <a:buAutoNum type="alphaLcPeriod"/>
            </a:pPr>
            <a:r>
              <a:rPr lang="en-US" sz="2200" dirty="0"/>
              <a:t>Or the whole nation would perish.</a:t>
            </a:r>
          </a:p>
          <a:p>
            <a:pPr marL="457200" indent="-457200">
              <a:buFont typeface="+mj-lt"/>
              <a:buAutoNum type="arabicPeriod"/>
            </a:pPr>
            <a:r>
              <a:rPr lang="en-US" sz="2600" dirty="0"/>
              <a:t>He failed to see that believing in Jesus would spare the nation </a:t>
            </a:r>
            <a:r>
              <a:rPr lang="en-US" sz="3000" b="1" dirty="0">
                <a:effectLst>
                  <a:outerShdw blurRad="38100" dist="38100" dir="2700000" algn="tl">
                    <a:srgbClr val="000000">
                      <a:alpha val="43137"/>
                    </a:srgbClr>
                  </a:outerShdw>
                </a:effectLst>
              </a:rPr>
              <a:t>both</a:t>
            </a:r>
            <a:r>
              <a:rPr lang="en-US" sz="2600" dirty="0"/>
              <a:t> politically and spiritually.</a:t>
            </a:r>
          </a:p>
        </p:txBody>
      </p:sp>
      <p:sp>
        <p:nvSpPr>
          <p:cNvPr id="4" name="Slide Number Placeholder 3">
            <a:extLst>
              <a:ext uri="{FF2B5EF4-FFF2-40B4-BE49-F238E27FC236}">
                <a16:creationId xmlns:a16="http://schemas.microsoft.com/office/drawing/2014/main" id="{6B5A53CA-237C-4898-8F9E-A99D207E5036}"/>
              </a:ext>
            </a:extLst>
          </p:cNvPr>
          <p:cNvSpPr>
            <a:spLocks noGrp="1"/>
          </p:cNvSpPr>
          <p:nvPr>
            <p:ph type="sldNum" sz="quarter" idx="12"/>
          </p:nvPr>
        </p:nvSpPr>
        <p:spPr/>
        <p:txBody>
          <a:bodyPr/>
          <a:lstStyle/>
          <a:p>
            <a:pPr defTabSz="457200">
              <a:defRPr/>
            </a:pPr>
            <a:fld id="{5951F227-E1D8-443B-A186-C40DF9C0D22F}" type="slidenum">
              <a:rPr lang="en-US">
                <a:solidFill>
                  <a:prstClr val="white">
                    <a:tint val="75000"/>
                  </a:prstClr>
                </a:solidFill>
                <a:latin typeface="Century Gothic" panose="020B0502020202020204"/>
              </a:rPr>
              <a:pPr defTabSz="457200">
                <a:defRPr/>
              </a:pPr>
              <a:t>19</a:t>
            </a:fld>
            <a:endParaRPr lang="en-US">
              <a:solidFill>
                <a:prstClr val="white">
                  <a:tint val="75000"/>
                </a:prstClr>
              </a:solidFill>
              <a:latin typeface="Century Gothic" panose="020B0502020202020204"/>
            </a:endParaRPr>
          </a:p>
        </p:txBody>
      </p:sp>
    </p:spTree>
    <p:extLst>
      <p:ext uri="{BB962C8B-B14F-4D97-AF65-F5344CB8AC3E}">
        <p14:creationId xmlns:p14="http://schemas.microsoft.com/office/powerpoint/2010/main" val="2158593476"/>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defRPr/>
            </a:pPr>
            <a:endParaRPr lang="en-US"/>
          </a:p>
        </p:txBody>
      </p:sp>
      <p:pic>
        <p:nvPicPr>
          <p:cNvPr id="8195" name="Picture 3" descr="Palestine Days of Christ"/>
          <p:cNvPicPr>
            <a:picLocks noGrp="1" noChangeAspect="1" noChangeArrowheads="1"/>
          </p:cNvPicPr>
          <p:nvPr>
            <p:ph idx="1"/>
          </p:nvPr>
        </p:nvPicPr>
        <p:blipFill>
          <a:blip r:embed="rId2" cstate="print"/>
          <a:srcRect/>
          <a:stretch>
            <a:fillRect/>
          </a:stretch>
        </p:blipFill>
        <p:spPr>
          <a:xfrm>
            <a:off x="0" y="0"/>
            <a:ext cx="9144000" cy="6858000"/>
          </a:xfrm>
          <a:noFill/>
        </p:spPr>
      </p:pic>
      <p:sp>
        <p:nvSpPr>
          <p:cNvPr id="4" name="Rectangle 3">
            <a:extLst>
              <a:ext uri="{FF2B5EF4-FFF2-40B4-BE49-F238E27FC236}">
                <a16:creationId xmlns:a16="http://schemas.microsoft.com/office/drawing/2014/main" id="{3815F7FD-1B5A-4621-A436-7F11C6BA53F2}"/>
              </a:ext>
            </a:extLst>
          </p:cNvPr>
          <p:cNvSpPr txBox="1">
            <a:spLocks noRot="1" noChangeArrowheads="1"/>
          </p:cNvSpPr>
          <p:nvPr/>
        </p:nvSpPr>
        <p:spPr>
          <a:xfrm>
            <a:off x="79667" y="923042"/>
            <a:ext cx="5543550" cy="5934958"/>
          </a:xfrm>
          <a:prstGeom prst="rect">
            <a:avLst/>
          </a:prstGeom>
          <a:solidFill>
            <a:schemeClr val="accent5">
              <a:lumMod val="75000"/>
            </a:schemeClr>
          </a:solidFill>
        </p:spPr>
        <p:txBody>
          <a:bodyPr vert="horz" wrap="square" lIns="91440" tIns="45720" rIns="91440" bIns="45720" rtlCol="0">
            <a:spAutoFit/>
          </a:bodyPr>
          <a:lst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a:lstStyle>
          <a:p>
            <a:r>
              <a:rPr lang="en-US" sz="2600" dirty="0" err="1">
                <a:latin typeface="Arial" charset="0"/>
                <a:cs typeface="Arial" charset="0"/>
              </a:rPr>
              <a:t>Perea</a:t>
            </a:r>
            <a:endParaRPr lang="en-US" sz="2600" dirty="0">
              <a:latin typeface="Arial" charset="0"/>
              <a:cs typeface="Arial" charset="0"/>
            </a:endParaRPr>
          </a:p>
          <a:p>
            <a:pPr lvl="1"/>
            <a:r>
              <a:rPr lang="en-US" sz="2600" dirty="0">
                <a:latin typeface="Arial" charset="0"/>
                <a:cs typeface="Arial" charset="0"/>
              </a:rPr>
              <a:t>Includes the narrow strip of land that once belonged to the tribes of Reuben and Gad</a:t>
            </a:r>
          </a:p>
          <a:p>
            <a:pPr lvl="2">
              <a:buClr>
                <a:srgbClr val="1E5155">
                  <a:lumMod val="40000"/>
                  <a:lumOff val="60000"/>
                </a:srgbClr>
              </a:buClr>
            </a:pPr>
            <a:r>
              <a:rPr lang="en-US" sz="2600" dirty="0">
                <a:solidFill>
                  <a:prstClr val="white"/>
                </a:solidFill>
                <a:latin typeface="Arial" charset="0"/>
                <a:cs typeface="Arial" charset="0"/>
              </a:rPr>
              <a:t>Comes from the Greek word meaning “beyond”</a:t>
            </a:r>
          </a:p>
          <a:p>
            <a:pPr lvl="2">
              <a:buClr>
                <a:srgbClr val="1E5155">
                  <a:lumMod val="40000"/>
                  <a:lumOff val="60000"/>
                </a:srgbClr>
              </a:buClr>
            </a:pPr>
            <a:r>
              <a:rPr lang="en-US" sz="2600" dirty="0" err="1">
                <a:solidFill>
                  <a:prstClr val="white"/>
                </a:solidFill>
                <a:latin typeface="Arial" charset="0"/>
                <a:cs typeface="Arial" charset="0"/>
              </a:rPr>
              <a:t>Perea</a:t>
            </a:r>
            <a:r>
              <a:rPr lang="en-US" sz="2600" dirty="0">
                <a:solidFill>
                  <a:prstClr val="white"/>
                </a:solidFill>
                <a:latin typeface="Arial" charset="0"/>
                <a:cs typeface="Arial" charset="0"/>
              </a:rPr>
              <a:t> is the land “beyond” the Jordan (Mark 3:8)</a:t>
            </a:r>
          </a:p>
          <a:p>
            <a:pPr lvl="2"/>
            <a:r>
              <a:rPr lang="en-US" sz="2600" dirty="0">
                <a:latin typeface="Arial" charset="0"/>
                <a:cs typeface="Arial" charset="0"/>
              </a:rPr>
              <a:t>Called Gilead in the Old Testament</a:t>
            </a:r>
          </a:p>
          <a:p>
            <a:pPr lvl="2"/>
            <a:r>
              <a:rPr lang="en-US" sz="2600" dirty="0">
                <a:latin typeface="Arial" charset="0"/>
                <a:cs typeface="Arial" charset="0"/>
              </a:rPr>
              <a:t>Jesus withdrew to </a:t>
            </a:r>
            <a:r>
              <a:rPr lang="en-US" sz="2600" dirty="0" err="1">
                <a:latin typeface="Arial" charset="0"/>
                <a:cs typeface="Arial" charset="0"/>
              </a:rPr>
              <a:t>Perea</a:t>
            </a:r>
            <a:r>
              <a:rPr lang="en-US" sz="2600" dirty="0">
                <a:latin typeface="Arial" charset="0"/>
                <a:cs typeface="Arial" charset="0"/>
              </a:rPr>
              <a:t> a few weeks before his crucifixion (John 10:40-42)</a:t>
            </a:r>
          </a:p>
        </p:txBody>
      </p:sp>
      <p:sp>
        <p:nvSpPr>
          <p:cNvPr id="5" name="AutoShape 7">
            <a:extLst>
              <a:ext uri="{FF2B5EF4-FFF2-40B4-BE49-F238E27FC236}">
                <a16:creationId xmlns:a16="http://schemas.microsoft.com/office/drawing/2014/main" id="{EE4CD24B-76BB-48CC-B4A2-FFA7F73454A4}"/>
              </a:ext>
            </a:extLst>
          </p:cNvPr>
          <p:cNvSpPr>
            <a:spLocks/>
          </p:cNvSpPr>
          <p:nvPr/>
        </p:nvSpPr>
        <p:spPr bwMode="auto">
          <a:xfrm>
            <a:off x="5523382" y="1529110"/>
            <a:ext cx="2122602" cy="923330"/>
          </a:xfrm>
          <a:prstGeom prst="borderCallout2">
            <a:avLst>
              <a:gd name="adj1" fmla="val 102461"/>
              <a:gd name="adj2" fmla="val 96218"/>
              <a:gd name="adj3" fmla="val 101429"/>
              <a:gd name="adj4" fmla="val 88554"/>
              <a:gd name="adj5" fmla="val 283449"/>
              <a:gd name="adj6" fmla="val 42799"/>
            </a:avLst>
          </a:prstGeom>
          <a:solidFill>
            <a:schemeClr val="tx1"/>
          </a:solidFill>
          <a:ln w="9525">
            <a:solidFill>
              <a:srgbClr val="000000"/>
            </a:solidFill>
            <a:miter lim="800000"/>
            <a:headEnd/>
            <a:tailEnd/>
          </a:ln>
        </p:spPr>
        <p:txBody>
          <a:bodyPr wrap="square">
            <a:spAutoFit/>
          </a:bodyPr>
          <a:lstStyle/>
          <a:p>
            <a:pPr algn="ctr" defTabSz="457200">
              <a:defRPr/>
            </a:pPr>
            <a:r>
              <a:rPr lang="en-US" dirty="0">
                <a:solidFill>
                  <a:srgbClr val="000000"/>
                </a:solidFill>
                <a:latin typeface="Arial" charset="0"/>
              </a:rPr>
              <a:t>John baptized in Bethany beyond Jordan (John 1:28)</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9" presetClass="entr" presetSubtype="0" fill="hold" nodeType="after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dissolve">
                                      <p:cBhvr>
                                        <p:cTn id="12" dur="500"/>
                                        <p:tgtEl>
                                          <p:spTgt spid="4">
                                            <p:txEl>
                                              <p:pRg st="1" end="1"/>
                                            </p:txEl>
                                          </p:spTgt>
                                        </p:tgtEl>
                                      </p:cBhvr>
                                    </p:animEffect>
                                  </p:childTnLst>
                                </p:cTn>
                              </p:par>
                            </p:childTnLst>
                          </p:cTn>
                        </p:par>
                        <p:par>
                          <p:cTn id="13" fill="hold">
                            <p:stCondLst>
                              <p:cond delay="1000"/>
                            </p:stCondLst>
                            <p:childTnLst>
                              <p:par>
                                <p:cTn id="14" presetID="9" presetClass="entr" presetSubtype="0" fill="hold" nodeType="afterEffect">
                                  <p:stCondLst>
                                    <p:cond delay="0"/>
                                  </p:stCondLst>
                                  <p:childTnLst>
                                    <p:set>
                                      <p:cBhvr>
                                        <p:cTn id="15" dur="1" fill="hold">
                                          <p:stCondLst>
                                            <p:cond delay="0"/>
                                          </p:stCondLst>
                                        </p:cTn>
                                        <p:tgtEl>
                                          <p:spTgt spid="4">
                                            <p:txEl>
                                              <p:pRg st="2" end="2"/>
                                            </p:txEl>
                                          </p:spTgt>
                                        </p:tgtEl>
                                        <p:attrNameLst>
                                          <p:attrName>style.visibility</p:attrName>
                                        </p:attrNameLst>
                                      </p:cBhvr>
                                      <p:to>
                                        <p:strVal val="visible"/>
                                      </p:to>
                                    </p:set>
                                    <p:animEffect transition="in" filter="dissolve">
                                      <p:cBhvr>
                                        <p:cTn id="16" dur="500"/>
                                        <p:tgtEl>
                                          <p:spTgt spid="4">
                                            <p:txEl>
                                              <p:pRg st="2" end="2"/>
                                            </p:txEl>
                                          </p:spTgt>
                                        </p:tgtEl>
                                      </p:cBhvr>
                                    </p:animEffect>
                                  </p:childTnLst>
                                </p:cTn>
                              </p:par>
                            </p:childTnLst>
                          </p:cTn>
                        </p:par>
                        <p:par>
                          <p:cTn id="17" fill="hold">
                            <p:stCondLst>
                              <p:cond delay="1500"/>
                            </p:stCondLst>
                            <p:childTnLst>
                              <p:par>
                                <p:cTn id="18" presetID="9" presetClass="entr" presetSubtype="0" fill="hold" nodeType="afterEffect">
                                  <p:stCondLst>
                                    <p:cond delay="0"/>
                                  </p:stCondLst>
                                  <p:childTnLst>
                                    <p:set>
                                      <p:cBhvr>
                                        <p:cTn id="19" dur="1" fill="hold">
                                          <p:stCondLst>
                                            <p:cond delay="0"/>
                                          </p:stCondLst>
                                        </p:cTn>
                                        <p:tgtEl>
                                          <p:spTgt spid="4">
                                            <p:txEl>
                                              <p:pRg st="3" end="3"/>
                                            </p:txEl>
                                          </p:spTgt>
                                        </p:tgtEl>
                                        <p:attrNameLst>
                                          <p:attrName>style.visibility</p:attrName>
                                        </p:attrNameLst>
                                      </p:cBhvr>
                                      <p:to>
                                        <p:strVal val="visible"/>
                                      </p:to>
                                    </p:set>
                                    <p:animEffect transition="in" filter="dissolve">
                                      <p:cBhvr>
                                        <p:cTn id="20" dur="500"/>
                                        <p:tgtEl>
                                          <p:spTgt spid="4">
                                            <p:txEl>
                                              <p:pRg st="3" end="3"/>
                                            </p:txEl>
                                          </p:spTgt>
                                        </p:tgtEl>
                                      </p:cBhvr>
                                    </p:animEffect>
                                  </p:childTnLst>
                                </p:cTn>
                              </p:par>
                            </p:childTnLst>
                          </p:cTn>
                        </p:par>
                        <p:par>
                          <p:cTn id="21" fill="hold">
                            <p:stCondLst>
                              <p:cond delay="2000"/>
                            </p:stCondLst>
                            <p:childTnLst>
                              <p:par>
                                <p:cTn id="22" presetID="9" presetClass="entr" presetSubtype="0" fill="hold" nodeType="afterEffect">
                                  <p:stCondLst>
                                    <p:cond delay="0"/>
                                  </p:stCondLst>
                                  <p:childTnLst>
                                    <p:set>
                                      <p:cBhvr>
                                        <p:cTn id="23" dur="1" fill="hold">
                                          <p:stCondLst>
                                            <p:cond delay="0"/>
                                          </p:stCondLst>
                                        </p:cTn>
                                        <p:tgtEl>
                                          <p:spTgt spid="4">
                                            <p:txEl>
                                              <p:pRg st="4" end="4"/>
                                            </p:txEl>
                                          </p:spTgt>
                                        </p:tgtEl>
                                        <p:attrNameLst>
                                          <p:attrName>style.visibility</p:attrName>
                                        </p:attrNameLst>
                                      </p:cBhvr>
                                      <p:to>
                                        <p:strVal val="visible"/>
                                      </p:to>
                                    </p:set>
                                    <p:animEffect transition="in" filter="dissolve">
                                      <p:cBhvr>
                                        <p:cTn id="24" dur="500"/>
                                        <p:tgtEl>
                                          <p:spTgt spid="4">
                                            <p:txEl>
                                              <p:pRg st="4" end="4"/>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9" presetClass="entr" presetSubtype="0" fill="hold" nodeType="clickEffect">
                                  <p:stCondLst>
                                    <p:cond delay="0"/>
                                  </p:stCondLst>
                                  <p:childTnLst>
                                    <p:set>
                                      <p:cBhvr>
                                        <p:cTn id="28" dur="1" fill="hold">
                                          <p:stCondLst>
                                            <p:cond delay="0"/>
                                          </p:stCondLst>
                                        </p:cTn>
                                        <p:tgtEl>
                                          <p:spTgt spid="4">
                                            <p:txEl>
                                              <p:pRg st="5" end="5"/>
                                            </p:txEl>
                                          </p:spTgt>
                                        </p:tgtEl>
                                        <p:attrNameLst>
                                          <p:attrName>style.visibility</p:attrName>
                                        </p:attrNameLst>
                                      </p:cBhvr>
                                      <p:to>
                                        <p:strVal val="visible"/>
                                      </p:to>
                                    </p:set>
                                    <p:animEffect transition="in" filter="dissolve">
                                      <p:cBhvr>
                                        <p:cTn id="29" dur="500"/>
                                        <p:tgtEl>
                                          <p:spTgt spid="4">
                                            <p:txEl>
                                              <p:pRg st="5" end="5"/>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3" presetClass="entr" presetSubtype="16" fill="hold" grpId="0" nodeType="clickEffect">
                                  <p:stCondLst>
                                    <p:cond delay="0"/>
                                  </p:stCondLst>
                                  <p:childTnLst>
                                    <p:set>
                                      <p:cBhvr>
                                        <p:cTn id="33" dur="1" fill="hold">
                                          <p:stCondLst>
                                            <p:cond delay="0"/>
                                          </p:stCondLst>
                                        </p:cTn>
                                        <p:tgtEl>
                                          <p:spTgt spid="5"/>
                                        </p:tgtEl>
                                        <p:attrNameLst>
                                          <p:attrName>style.visibility</p:attrName>
                                        </p:attrNameLst>
                                      </p:cBhvr>
                                      <p:to>
                                        <p:strVal val="visible"/>
                                      </p:to>
                                    </p:set>
                                    <p:anim calcmode="lin" valueType="num">
                                      <p:cBhvr>
                                        <p:cTn id="34" dur="500" fill="hold"/>
                                        <p:tgtEl>
                                          <p:spTgt spid="5"/>
                                        </p:tgtEl>
                                        <p:attrNameLst>
                                          <p:attrName>ppt_w</p:attrName>
                                        </p:attrNameLst>
                                      </p:cBhvr>
                                      <p:tavLst>
                                        <p:tav tm="0">
                                          <p:val>
                                            <p:fltVal val="0"/>
                                          </p:val>
                                        </p:tav>
                                        <p:tav tm="100000">
                                          <p:val>
                                            <p:strVal val="#ppt_w"/>
                                          </p:val>
                                        </p:tav>
                                      </p:tavLst>
                                    </p:anim>
                                    <p:anim calcmode="lin" valueType="num">
                                      <p:cBhvr>
                                        <p:cTn id="35" dur="500" fill="hold"/>
                                        <p:tgtEl>
                                          <p:spTgt spid="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11432-DE12-413A-8E1B-1FC800B5EDBF}"/>
              </a:ext>
            </a:extLst>
          </p:cNvPr>
          <p:cNvSpPr>
            <a:spLocks noGrp="1"/>
          </p:cNvSpPr>
          <p:nvPr>
            <p:ph type="title"/>
          </p:nvPr>
        </p:nvSpPr>
        <p:spPr/>
        <p:txBody>
          <a:bodyPr>
            <a:spAutoFit/>
          </a:bodyPr>
          <a:lstStyle/>
          <a:p>
            <a:r>
              <a:rPr lang="en-US" dirty="0">
                <a:solidFill>
                  <a:schemeClr val="tx1"/>
                </a:solidFill>
              </a:rPr>
              <a:t>The Raising of Lazarus</a:t>
            </a:r>
            <a:br>
              <a:rPr lang="en-US" dirty="0">
                <a:solidFill>
                  <a:schemeClr val="tx1"/>
                </a:solidFill>
              </a:rPr>
            </a:br>
            <a:r>
              <a:rPr lang="en-US" dirty="0">
                <a:solidFill>
                  <a:schemeClr val="tx1"/>
                </a:solidFill>
              </a:rPr>
              <a:t>John 11:23-57</a:t>
            </a:r>
          </a:p>
        </p:txBody>
      </p:sp>
      <p:sp>
        <p:nvSpPr>
          <p:cNvPr id="3" name="Content Placeholder 2">
            <a:extLst>
              <a:ext uri="{FF2B5EF4-FFF2-40B4-BE49-F238E27FC236}">
                <a16:creationId xmlns:a16="http://schemas.microsoft.com/office/drawing/2014/main" id="{766455D2-24B4-4443-9B30-608C52B28BDB}"/>
              </a:ext>
            </a:extLst>
          </p:cNvPr>
          <p:cNvSpPr>
            <a:spLocks noGrp="1"/>
          </p:cNvSpPr>
          <p:nvPr>
            <p:ph idx="1"/>
          </p:nvPr>
        </p:nvSpPr>
        <p:spPr>
          <a:xfrm>
            <a:off x="333377" y="2052927"/>
            <a:ext cx="8515349" cy="3108543"/>
          </a:xfrm>
        </p:spPr>
        <p:txBody>
          <a:bodyPr>
            <a:spAutoFit/>
          </a:bodyPr>
          <a:lstStyle/>
          <a:p>
            <a:pPr marL="0" indent="0">
              <a:spcBef>
                <a:spcPts val="0"/>
              </a:spcBef>
              <a:buNone/>
              <a:tabLst>
                <a:tab pos="457200" algn="l"/>
              </a:tabLst>
            </a:pPr>
            <a:r>
              <a:rPr lang="en-US" sz="2800" dirty="0">
                <a:latin typeface="+mn-lt"/>
                <a:ea typeface="Times New Roman" panose="02020603050405020304" pitchFamily="18" charset="0"/>
              </a:rPr>
              <a:t>A.</a:t>
            </a:r>
            <a:r>
              <a:rPr lang="en-US" sz="1800" dirty="0">
                <a:latin typeface="+mn-lt"/>
                <a:ea typeface="Times New Roman" panose="02020603050405020304" pitchFamily="18" charset="0"/>
              </a:rPr>
              <a:t>	</a:t>
            </a:r>
            <a:r>
              <a:rPr lang="en-US" sz="2800" dirty="0">
                <a:latin typeface="+mn-lt"/>
                <a:ea typeface="Times New Roman" panose="02020603050405020304" pitchFamily="18" charset="0"/>
              </a:rPr>
              <a:t>In this chapter Jesus performed one of the most outstanding miracles of His ministry. </a:t>
            </a:r>
            <a:br>
              <a:rPr lang="en-US" sz="2800" dirty="0">
                <a:latin typeface="+mn-lt"/>
                <a:ea typeface="Times New Roman" panose="02020603050405020304" pitchFamily="18" charset="0"/>
              </a:rPr>
            </a:br>
            <a:r>
              <a:rPr lang="en-US" sz="2800" dirty="0">
                <a:latin typeface="+mn-lt"/>
                <a:ea typeface="Times New Roman" panose="02020603050405020304" pitchFamily="18" charset="0"/>
              </a:rPr>
              <a:t>He raised Lazarus from the dead.</a:t>
            </a:r>
          </a:p>
          <a:p>
            <a:pPr marL="457200" indent="0">
              <a:spcBef>
                <a:spcPts val="0"/>
              </a:spcBef>
              <a:buNone/>
              <a:tabLst>
                <a:tab pos="457200" algn="l"/>
                <a:tab pos="914400" algn="l"/>
              </a:tabLst>
            </a:pPr>
            <a:r>
              <a:rPr lang="en-US" sz="2800" dirty="0">
                <a:latin typeface="+mn-lt"/>
                <a:ea typeface="Times New Roman" panose="02020603050405020304" pitchFamily="18" charset="0"/>
              </a:rPr>
              <a:t>1.	The purpose of His miracles was </a:t>
            </a:r>
            <a:r>
              <a:rPr lang="en-US" sz="2800" i="1" dirty="0">
                <a:latin typeface="+mn-lt"/>
                <a:ea typeface="Times New Roman" panose="02020603050405020304" pitchFamily="18" charset="0"/>
              </a:rPr>
              <a:t>“that ye might believe that Jesus is the Christ the Son of God, and that believing ye might have life in his name.”</a:t>
            </a:r>
            <a:r>
              <a:rPr lang="en-US" sz="2800" dirty="0">
                <a:latin typeface="+mn-lt"/>
                <a:ea typeface="Times New Roman" panose="02020603050405020304" pitchFamily="18" charset="0"/>
              </a:rPr>
              <a:t> (John 20:30-31)</a:t>
            </a:r>
          </a:p>
        </p:txBody>
      </p:sp>
      <p:sp>
        <p:nvSpPr>
          <p:cNvPr id="4" name="Slide Number Placeholder 3">
            <a:extLst>
              <a:ext uri="{FF2B5EF4-FFF2-40B4-BE49-F238E27FC236}">
                <a16:creationId xmlns:a16="http://schemas.microsoft.com/office/drawing/2014/main" id="{97DA9B39-6E12-48BB-9E4A-31826747259F}"/>
              </a:ext>
            </a:extLst>
          </p:cNvPr>
          <p:cNvSpPr>
            <a:spLocks noGrp="1"/>
          </p:cNvSpPr>
          <p:nvPr>
            <p:ph type="sldNum" sz="quarter" idx="12"/>
          </p:nvPr>
        </p:nvSpPr>
        <p:spPr/>
        <p:txBody>
          <a:bodyPr/>
          <a:lstStyle/>
          <a:p>
            <a:pPr defTabSz="457200">
              <a:defRPr/>
            </a:pPr>
            <a:fld id="{5951F227-E1D8-443B-A186-C40DF9C0D22F}" type="slidenum">
              <a:rPr lang="en-US">
                <a:solidFill>
                  <a:prstClr val="white">
                    <a:tint val="75000"/>
                  </a:prstClr>
                </a:solidFill>
                <a:latin typeface="Century Gothic" panose="020B0502020202020204"/>
              </a:rPr>
              <a:pPr defTabSz="457200">
                <a:defRPr/>
              </a:pPr>
              <a:t>3</a:t>
            </a:fld>
            <a:endParaRPr lang="en-US">
              <a:solidFill>
                <a:prstClr val="white">
                  <a:tint val="75000"/>
                </a:prstClr>
              </a:solidFill>
              <a:latin typeface="Century Gothic" panose="020B0502020202020204"/>
            </a:endParaRPr>
          </a:p>
        </p:txBody>
      </p:sp>
    </p:spTree>
    <p:extLst>
      <p:ext uri="{BB962C8B-B14F-4D97-AF65-F5344CB8AC3E}">
        <p14:creationId xmlns:p14="http://schemas.microsoft.com/office/powerpoint/2010/main" val="781279862"/>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11432-DE12-413A-8E1B-1FC800B5EDBF}"/>
              </a:ext>
            </a:extLst>
          </p:cNvPr>
          <p:cNvSpPr>
            <a:spLocks noGrp="1"/>
          </p:cNvSpPr>
          <p:nvPr>
            <p:ph type="title"/>
          </p:nvPr>
        </p:nvSpPr>
        <p:spPr>
          <a:xfrm>
            <a:off x="484710" y="144911"/>
            <a:ext cx="7055380" cy="1400530"/>
          </a:xfrm>
        </p:spPr>
        <p:txBody>
          <a:bodyPr>
            <a:spAutoFit/>
          </a:bodyPr>
          <a:lstStyle/>
          <a:p>
            <a:r>
              <a:rPr lang="en-US" dirty="0">
                <a:solidFill>
                  <a:schemeClr val="tx1"/>
                </a:solidFill>
              </a:rPr>
              <a:t>The Raising of Lazarus</a:t>
            </a:r>
            <a:br>
              <a:rPr lang="en-US" dirty="0">
                <a:solidFill>
                  <a:schemeClr val="tx1"/>
                </a:solidFill>
              </a:rPr>
            </a:br>
            <a:r>
              <a:rPr lang="en-US" dirty="0">
                <a:solidFill>
                  <a:schemeClr val="tx1"/>
                </a:solidFill>
              </a:rPr>
              <a:t>John 11:23-57</a:t>
            </a:r>
          </a:p>
        </p:txBody>
      </p:sp>
      <p:sp>
        <p:nvSpPr>
          <p:cNvPr id="3" name="Content Placeholder 2">
            <a:extLst>
              <a:ext uri="{FF2B5EF4-FFF2-40B4-BE49-F238E27FC236}">
                <a16:creationId xmlns:a16="http://schemas.microsoft.com/office/drawing/2014/main" id="{766455D2-24B4-4443-9B30-608C52B28BDB}"/>
              </a:ext>
            </a:extLst>
          </p:cNvPr>
          <p:cNvSpPr>
            <a:spLocks noGrp="1"/>
          </p:cNvSpPr>
          <p:nvPr>
            <p:ph idx="1"/>
          </p:nvPr>
        </p:nvSpPr>
        <p:spPr>
          <a:xfrm>
            <a:off x="108642" y="1545938"/>
            <a:ext cx="8926715" cy="5262979"/>
          </a:xfrm>
        </p:spPr>
        <p:txBody>
          <a:bodyPr wrap="square">
            <a:spAutoFit/>
          </a:bodyPr>
          <a:lstStyle/>
          <a:p>
            <a:pPr marL="0" indent="0">
              <a:spcBef>
                <a:spcPts val="0"/>
              </a:spcBef>
              <a:buNone/>
              <a:tabLst>
                <a:tab pos="457200" algn="l"/>
              </a:tabLst>
            </a:pPr>
            <a:r>
              <a:rPr lang="en-US" sz="2400" dirty="0">
                <a:latin typeface="+mn-lt"/>
                <a:ea typeface="Times New Roman" panose="02020603050405020304" pitchFamily="18" charset="0"/>
              </a:rPr>
              <a:t>B.	After Jesus received word that Lazarus was sick, He tarried for two more days.</a:t>
            </a:r>
          </a:p>
          <a:p>
            <a:pPr marL="457200" indent="0">
              <a:spcBef>
                <a:spcPts val="0"/>
              </a:spcBef>
              <a:buNone/>
              <a:tabLst>
                <a:tab pos="457200" algn="l"/>
                <a:tab pos="914400" algn="l"/>
              </a:tabLst>
            </a:pPr>
            <a:r>
              <a:rPr lang="en-US" sz="2400" dirty="0">
                <a:latin typeface="+mn-lt"/>
                <a:ea typeface="Times New Roman" panose="02020603050405020304" pitchFamily="18" charset="0"/>
              </a:rPr>
              <a:t>1.	Four days after Lazarus died, Jesus arrived in Bethany. Martha met Jesus and said, </a:t>
            </a:r>
            <a:r>
              <a:rPr lang="en-US" sz="2400" i="1" dirty="0">
                <a:latin typeface="+mn-lt"/>
                <a:ea typeface="Times New Roman" panose="02020603050405020304" pitchFamily="18" charset="0"/>
              </a:rPr>
              <a:t>“Lord, if thou hadst been here, my brother had not died …”</a:t>
            </a:r>
          </a:p>
          <a:p>
            <a:pPr marL="914400" indent="0">
              <a:spcBef>
                <a:spcPts val="0"/>
              </a:spcBef>
              <a:buNone/>
              <a:tabLst>
                <a:tab pos="457200" algn="l"/>
                <a:tab pos="914400" algn="l"/>
                <a:tab pos="1371600" algn="l"/>
              </a:tabLst>
            </a:pPr>
            <a:r>
              <a:rPr lang="en-US" sz="2400" dirty="0">
                <a:latin typeface="+mn-lt"/>
                <a:ea typeface="Times New Roman" panose="02020603050405020304" pitchFamily="18" charset="0"/>
              </a:rPr>
              <a:t>a.	Martha was not being critical of the Lord, but acknowledging that Jesus had the power to prevent Lazarus’ death.</a:t>
            </a:r>
          </a:p>
          <a:p>
            <a:pPr marL="914400" indent="0">
              <a:spcBef>
                <a:spcPts val="0"/>
              </a:spcBef>
              <a:buNone/>
              <a:tabLst>
                <a:tab pos="457200" algn="l"/>
                <a:tab pos="914400" algn="l"/>
                <a:tab pos="1371600" algn="l"/>
              </a:tabLst>
            </a:pPr>
            <a:r>
              <a:rPr lang="en-US" sz="2400" dirty="0">
                <a:latin typeface="+mn-lt"/>
                <a:ea typeface="Times New Roman" panose="02020603050405020304" pitchFamily="18" charset="0"/>
              </a:rPr>
              <a:t>b.	Martha was told that Lazarus shall rise.</a:t>
            </a:r>
          </a:p>
          <a:p>
            <a:pPr marL="1371600" indent="0">
              <a:spcBef>
                <a:spcPts val="0"/>
              </a:spcBef>
              <a:buNone/>
              <a:tabLst>
                <a:tab pos="457200" algn="l"/>
                <a:tab pos="914400" algn="l"/>
                <a:tab pos="1371600" algn="l"/>
                <a:tab pos="1828800" algn="l"/>
              </a:tabLst>
            </a:pPr>
            <a:r>
              <a:rPr lang="en-US" sz="2400" dirty="0">
                <a:latin typeface="+mn-lt"/>
                <a:ea typeface="Times New Roman" panose="02020603050405020304" pitchFamily="18" charset="0"/>
              </a:rPr>
              <a:t>(1)	She acknowledged that Lazarus would come forth in the resurrection. (cf. John 5:28-29;6:39-40, 54; John 12:48)</a:t>
            </a:r>
          </a:p>
          <a:p>
            <a:pPr marL="1371600" indent="0">
              <a:spcBef>
                <a:spcPts val="0"/>
              </a:spcBef>
              <a:buNone/>
              <a:tabLst>
                <a:tab pos="457200" algn="l"/>
                <a:tab pos="914400" algn="l"/>
                <a:tab pos="1371600" algn="l"/>
                <a:tab pos="1828800" algn="l"/>
              </a:tabLst>
            </a:pPr>
            <a:r>
              <a:rPr lang="en-US" sz="2400" dirty="0">
                <a:latin typeface="+mn-lt"/>
                <a:ea typeface="Times New Roman" panose="02020603050405020304" pitchFamily="18" charset="0"/>
              </a:rPr>
              <a:t>(2)	Jesus spoke to her about raising Lazarus from the dead miraculously.</a:t>
            </a:r>
          </a:p>
        </p:txBody>
      </p:sp>
      <p:sp>
        <p:nvSpPr>
          <p:cNvPr id="4" name="Slide Number Placeholder 3">
            <a:extLst>
              <a:ext uri="{FF2B5EF4-FFF2-40B4-BE49-F238E27FC236}">
                <a16:creationId xmlns:a16="http://schemas.microsoft.com/office/drawing/2014/main" id="{97DA9B39-6E12-48BB-9E4A-31826747259F}"/>
              </a:ext>
            </a:extLst>
          </p:cNvPr>
          <p:cNvSpPr>
            <a:spLocks noGrp="1"/>
          </p:cNvSpPr>
          <p:nvPr>
            <p:ph type="sldNum" sz="quarter" idx="12"/>
          </p:nvPr>
        </p:nvSpPr>
        <p:spPr/>
        <p:txBody>
          <a:bodyPr/>
          <a:lstStyle/>
          <a:p>
            <a:pPr defTabSz="457200">
              <a:defRPr/>
            </a:pPr>
            <a:fld id="{5951F227-E1D8-443B-A186-C40DF9C0D22F}" type="slidenum">
              <a:rPr lang="en-US">
                <a:solidFill>
                  <a:prstClr val="white">
                    <a:tint val="75000"/>
                  </a:prstClr>
                </a:solidFill>
                <a:latin typeface="Century Gothic" panose="020B0502020202020204"/>
              </a:rPr>
              <a:pPr defTabSz="457200">
                <a:defRPr/>
              </a:pPr>
              <a:t>4</a:t>
            </a:fld>
            <a:endParaRPr lang="en-US">
              <a:solidFill>
                <a:prstClr val="white">
                  <a:tint val="75000"/>
                </a:prstClr>
              </a:solidFill>
              <a:latin typeface="Century Gothic" panose="020B0502020202020204"/>
            </a:endParaRPr>
          </a:p>
        </p:txBody>
      </p:sp>
    </p:spTree>
    <p:extLst>
      <p:ext uri="{BB962C8B-B14F-4D97-AF65-F5344CB8AC3E}">
        <p14:creationId xmlns:p14="http://schemas.microsoft.com/office/powerpoint/2010/main" val="1565984026"/>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557737-F355-4D1B-89F8-980A955C6FA4}"/>
              </a:ext>
            </a:extLst>
          </p:cNvPr>
          <p:cNvSpPr>
            <a:spLocks noGrp="1"/>
          </p:cNvSpPr>
          <p:nvPr>
            <p:ph type="title"/>
          </p:nvPr>
        </p:nvSpPr>
        <p:spPr>
          <a:xfrm>
            <a:off x="484710" y="163010"/>
            <a:ext cx="7055380" cy="1400530"/>
          </a:xfrm>
        </p:spPr>
        <p:txBody>
          <a:bodyPr>
            <a:spAutoFit/>
          </a:bodyPr>
          <a:lstStyle/>
          <a:p>
            <a:r>
              <a:rPr lang="en-US" dirty="0">
                <a:solidFill>
                  <a:schemeClr val="tx1"/>
                </a:solidFill>
              </a:rPr>
              <a:t>The Raising of Lazarus</a:t>
            </a:r>
            <a:br>
              <a:rPr lang="en-US" dirty="0">
                <a:solidFill>
                  <a:schemeClr val="tx1"/>
                </a:solidFill>
              </a:rPr>
            </a:br>
            <a:r>
              <a:rPr lang="en-US" dirty="0">
                <a:solidFill>
                  <a:schemeClr val="tx1"/>
                </a:solidFill>
              </a:rPr>
              <a:t>John 11:23-53</a:t>
            </a:r>
          </a:p>
        </p:txBody>
      </p:sp>
      <p:sp>
        <p:nvSpPr>
          <p:cNvPr id="3" name="Content Placeholder 2">
            <a:extLst>
              <a:ext uri="{FF2B5EF4-FFF2-40B4-BE49-F238E27FC236}">
                <a16:creationId xmlns:a16="http://schemas.microsoft.com/office/drawing/2014/main" id="{A990EADE-CBBC-4399-88E2-10170F4FA037}"/>
              </a:ext>
            </a:extLst>
          </p:cNvPr>
          <p:cNvSpPr>
            <a:spLocks noGrp="1"/>
          </p:cNvSpPr>
          <p:nvPr>
            <p:ph idx="1"/>
          </p:nvPr>
        </p:nvSpPr>
        <p:spPr>
          <a:xfrm>
            <a:off x="63371" y="1418684"/>
            <a:ext cx="9029700" cy="5386090"/>
          </a:xfrm>
        </p:spPr>
        <p:txBody>
          <a:bodyPr>
            <a:spAutoFit/>
          </a:bodyPr>
          <a:lstStyle/>
          <a:p>
            <a:pPr marL="457200" indent="0">
              <a:spcBef>
                <a:spcPts val="0"/>
              </a:spcBef>
              <a:buNone/>
              <a:tabLst>
                <a:tab pos="457200" algn="l"/>
                <a:tab pos="914400" algn="l"/>
              </a:tabLst>
            </a:pPr>
            <a:r>
              <a:rPr lang="en-US" sz="2400" dirty="0">
                <a:effectLst>
                  <a:outerShdw blurRad="38100" dist="38100" dir="2700000" algn="tl">
                    <a:srgbClr val="000000">
                      <a:alpha val="43137"/>
                    </a:srgbClr>
                  </a:outerShdw>
                </a:effectLst>
                <a:latin typeface="+mn-lt"/>
                <a:ea typeface="Times New Roman" panose="02020603050405020304" pitchFamily="18" charset="0"/>
              </a:rPr>
              <a:t>Jesus replied that Lazarus would live again.</a:t>
            </a:r>
          </a:p>
          <a:p>
            <a:pPr marL="457200" indent="0">
              <a:spcBef>
                <a:spcPts val="0"/>
              </a:spcBef>
              <a:buNone/>
              <a:tabLst>
                <a:tab pos="457200" algn="l"/>
                <a:tab pos="914400" algn="l"/>
              </a:tabLst>
            </a:pPr>
            <a:r>
              <a:rPr lang="en-US" dirty="0">
                <a:effectLst/>
                <a:latin typeface="+mn-lt"/>
                <a:ea typeface="Times New Roman" panose="02020603050405020304" pitchFamily="18" charset="0"/>
              </a:rPr>
              <a:t>John 11:23-26, </a:t>
            </a:r>
            <a:r>
              <a:rPr lang="en-US" i="1" dirty="0">
                <a:effectLst/>
                <a:latin typeface="+mn-lt"/>
                <a:ea typeface="Times New Roman" panose="02020603050405020304" pitchFamily="18" charset="0"/>
              </a:rPr>
              <a:t>“Jesus saith unto her, </a:t>
            </a:r>
            <a:r>
              <a:rPr lang="en-US" i="1" u="sng" dirty="0">
                <a:effectLst/>
                <a:latin typeface="+mn-lt"/>
                <a:ea typeface="Times New Roman" panose="02020603050405020304" pitchFamily="18" charset="0"/>
              </a:rPr>
              <a:t>Thy brother shall rise again</a:t>
            </a:r>
            <a:r>
              <a:rPr lang="en-US" i="1" dirty="0">
                <a:effectLst/>
                <a:latin typeface="+mn-lt"/>
                <a:ea typeface="Times New Roman" panose="02020603050405020304" pitchFamily="18" charset="0"/>
              </a:rPr>
              <a:t>. Martha saith unto him, I know that he shall rise again in the resurrection at the last day. Jesus said unto her, I am the resurrection, and the life: he that believeth on me, though he die, yet shall he live; and whosoever liveth and believeth on me shall never die. Believest thou this?”</a:t>
            </a:r>
          </a:p>
          <a:p>
            <a:pPr marL="800100" indent="-342900">
              <a:spcBef>
                <a:spcPts val="0"/>
              </a:spcBef>
              <a:buAutoNum type="arabicPeriod"/>
              <a:tabLst>
                <a:tab pos="457200" algn="l"/>
                <a:tab pos="914400" algn="l"/>
              </a:tabLst>
            </a:pPr>
            <a:r>
              <a:rPr lang="en-US" dirty="0">
                <a:effectLst/>
                <a:latin typeface="+mn-lt"/>
                <a:ea typeface="Times New Roman" panose="02020603050405020304" pitchFamily="18" charset="0"/>
              </a:rPr>
              <a:t>Martha understood the words of Jesus to apply to the general resurrection of all </a:t>
            </a:r>
            <a:r>
              <a:rPr lang="en-US" i="1" dirty="0">
                <a:effectLst/>
                <a:latin typeface="+mn-lt"/>
                <a:ea typeface="Times New Roman" panose="02020603050405020304" pitchFamily="18" charset="0"/>
              </a:rPr>
              <a:t>“at the last day”</a:t>
            </a:r>
            <a:r>
              <a:rPr lang="en-US" dirty="0">
                <a:effectLst/>
                <a:latin typeface="+mn-lt"/>
                <a:ea typeface="Times New Roman" panose="02020603050405020304" pitchFamily="18" charset="0"/>
              </a:rPr>
              <a:t> (cf. John 5:28-29; 6:39-40,54; 12:48; cf. Mark 12:18; Acts 23:8).</a:t>
            </a:r>
          </a:p>
          <a:p>
            <a:pPr marL="800100" indent="-342900">
              <a:spcBef>
                <a:spcPts val="0"/>
              </a:spcBef>
              <a:buAutoNum type="arabicPeriod"/>
              <a:tabLst>
                <a:tab pos="457200" algn="l"/>
                <a:tab pos="914400" algn="l"/>
              </a:tabLst>
            </a:pPr>
            <a:r>
              <a:rPr lang="en-US" dirty="0">
                <a:effectLst/>
                <a:latin typeface="+mn-lt"/>
                <a:ea typeface="Times New Roman" panose="02020603050405020304" pitchFamily="18" charset="0"/>
              </a:rPr>
              <a:t>Martha obviously did not expect Jesus to raise Lazarus from the dead immediately. (cf. verse 39)</a:t>
            </a:r>
          </a:p>
          <a:p>
            <a:pPr marL="800100" indent="-342900">
              <a:spcBef>
                <a:spcPts val="0"/>
              </a:spcBef>
              <a:buAutoNum type="arabicPeriod"/>
              <a:tabLst>
                <a:tab pos="457200" algn="l"/>
                <a:tab pos="914400" algn="l"/>
              </a:tabLst>
            </a:pPr>
            <a:r>
              <a:rPr lang="en-US" dirty="0">
                <a:effectLst/>
                <a:latin typeface="+mn-lt"/>
                <a:ea typeface="Times New Roman" panose="02020603050405020304" pitchFamily="18" charset="0"/>
              </a:rPr>
              <a:t>Jesus talks in verse 25 of physical death </a:t>
            </a:r>
            <a:r>
              <a:rPr lang="en-US" i="1" dirty="0">
                <a:effectLst/>
                <a:latin typeface="+mn-lt"/>
                <a:ea typeface="Times New Roman" panose="02020603050405020304" pitchFamily="18" charset="0"/>
              </a:rPr>
              <a:t>(“though he were dead”) </a:t>
            </a:r>
            <a:r>
              <a:rPr lang="en-US" dirty="0">
                <a:effectLst/>
                <a:latin typeface="+mn-lt"/>
                <a:ea typeface="Times New Roman" panose="02020603050405020304" pitchFamily="18" charset="0"/>
              </a:rPr>
              <a:t>and spiritual life </a:t>
            </a:r>
            <a:r>
              <a:rPr lang="en-US" i="1" dirty="0">
                <a:effectLst/>
                <a:latin typeface="+mn-lt"/>
                <a:ea typeface="Times New Roman" panose="02020603050405020304" pitchFamily="18" charset="0"/>
              </a:rPr>
              <a:t>(“yet shall he live”), </a:t>
            </a:r>
            <a:r>
              <a:rPr lang="en-US" dirty="0">
                <a:effectLst/>
                <a:latin typeface="+mn-lt"/>
                <a:ea typeface="Times New Roman" panose="02020603050405020304" pitchFamily="18" charset="0"/>
              </a:rPr>
              <a:t>and in verse 26 of physical life </a:t>
            </a:r>
            <a:r>
              <a:rPr lang="en-US" i="1" dirty="0">
                <a:effectLst/>
                <a:latin typeface="+mn-lt"/>
                <a:ea typeface="Times New Roman" panose="02020603050405020304" pitchFamily="18" charset="0"/>
              </a:rPr>
              <a:t>(“liveth and believeth”) </a:t>
            </a:r>
            <a:r>
              <a:rPr lang="en-US" dirty="0">
                <a:effectLst/>
                <a:latin typeface="+mn-lt"/>
                <a:ea typeface="Times New Roman" panose="02020603050405020304" pitchFamily="18" charset="0"/>
              </a:rPr>
              <a:t>and spiritual death </a:t>
            </a:r>
            <a:r>
              <a:rPr lang="en-US" i="1" dirty="0">
                <a:effectLst/>
                <a:latin typeface="+mn-lt"/>
                <a:ea typeface="Times New Roman" panose="02020603050405020304" pitchFamily="18" charset="0"/>
              </a:rPr>
              <a:t>(“shall never die”).</a:t>
            </a:r>
          </a:p>
          <a:p>
            <a:pPr marL="1314456" lvl="1" indent="-457200">
              <a:spcBef>
                <a:spcPts val="0"/>
              </a:spcBef>
              <a:buAutoNum type="alphaLcPeriod"/>
              <a:tabLst>
                <a:tab pos="457200" algn="l"/>
                <a:tab pos="914400" algn="l"/>
              </a:tabLst>
            </a:pPr>
            <a:r>
              <a:rPr lang="en-US" sz="2000" i="1" dirty="0">
                <a:latin typeface="+mn-lt"/>
                <a:ea typeface="Times New Roman" panose="02020603050405020304" pitchFamily="18" charset="0"/>
              </a:rPr>
              <a:t>“I am the resurrection and the life.”</a:t>
            </a:r>
            <a:r>
              <a:rPr lang="en-US" sz="2000" dirty="0">
                <a:latin typeface="+mn-lt"/>
                <a:ea typeface="Times New Roman" panose="02020603050405020304" pitchFamily="18" charset="0"/>
              </a:rPr>
              <a:t> (cf. John 10:36; 14:6)</a:t>
            </a:r>
          </a:p>
          <a:p>
            <a:pPr marL="1314456" lvl="1" indent="-457200">
              <a:spcBef>
                <a:spcPts val="0"/>
              </a:spcBef>
              <a:buAutoNum type="alphaLcPeriod"/>
              <a:tabLst>
                <a:tab pos="457200" algn="l"/>
                <a:tab pos="914400" algn="l"/>
              </a:tabLst>
            </a:pPr>
            <a:r>
              <a:rPr lang="en-US" sz="2000" dirty="0">
                <a:latin typeface="+mn-lt"/>
                <a:ea typeface="Times New Roman" panose="02020603050405020304" pitchFamily="18" charset="0"/>
              </a:rPr>
              <a:t>cf. Philippians 1:21; 2 Corinthians 4:16-5:1</a:t>
            </a:r>
          </a:p>
        </p:txBody>
      </p:sp>
      <p:sp>
        <p:nvSpPr>
          <p:cNvPr id="4" name="Slide Number Placeholder 3">
            <a:extLst>
              <a:ext uri="{FF2B5EF4-FFF2-40B4-BE49-F238E27FC236}">
                <a16:creationId xmlns:a16="http://schemas.microsoft.com/office/drawing/2014/main" id="{FDB8D61D-574D-4C70-BCAE-DD7818BE1AEE}"/>
              </a:ext>
            </a:extLst>
          </p:cNvPr>
          <p:cNvSpPr>
            <a:spLocks noGrp="1"/>
          </p:cNvSpPr>
          <p:nvPr>
            <p:ph type="sldNum" sz="quarter" idx="12"/>
          </p:nvPr>
        </p:nvSpPr>
        <p:spPr/>
        <p:txBody>
          <a:bodyPr/>
          <a:lstStyle/>
          <a:p>
            <a:pPr defTabSz="457200">
              <a:defRPr/>
            </a:pPr>
            <a:fld id="{5951F227-E1D8-443B-A186-C40DF9C0D22F}" type="slidenum">
              <a:rPr lang="en-US">
                <a:solidFill>
                  <a:prstClr val="white">
                    <a:tint val="75000"/>
                  </a:prstClr>
                </a:solidFill>
                <a:latin typeface="Century Gothic" panose="020B0502020202020204"/>
              </a:rPr>
              <a:pPr defTabSz="457200">
                <a:defRPr/>
              </a:pPr>
              <a:t>5</a:t>
            </a:fld>
            <a:endParaRPr lang="en-US">
              <a:solidFill>
                <a:prstClr val="white">
                  <a:tint val="75000"/>
                </a:prstClr>
              </a:solidFill>
              <a:latin typeface="Century Gothic" panose="020B0502020202020204"/>
            </a:endParaRPr>
          </a:p>
        </p:txBody>
      </p:sp>
    </p:spTree>
    <p:extLst>
      <p:ext uri="{BB962C8B-B14F-4D97-AF65-F5344CB8AC3E}">
        <p14:creationId xmlns:p14="http://schemas.microsoft.com/office/powerpoint/2010/main" val="2487538791"/>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557737-F355-4D1B-89F8-980A955C6FA4}"/>
              </a:ext>
            </a:extLst>
          </p:cNvPr>
          <p:cNvSpPr>
            <a:spLocks noGrp="1"/>
          </p:cNvSpPr>
          <p:nvPr>
            <p:ph type="title"/>
          </p:nvPr>
        </p:nvSpPr>
        <p:spPr>
          <a:xfrm>
            <a:off x="484710" y="135847"/>
            <a:ext cx="7055380" cy="1400530"/>
          </a:xfrm>
        </p:spPr>
        <p:txBody>
          <a:bodyPr>
            <a:spAutoFit/>
          </a:bodyPr>
          <a:lstStyle/>
          <a:p>
            <a:r>
              <a:rPr lang="en-US" dirty="0">
                <a:solidFill>
                  <a:schemeClr val="tx1"/>
                </a:solidFill>
              </a:rPr>
              <a:t>The Raising of Lazarus</a:t>
            </a:r>
            <a:br>
              <a:rPr lang="en-US" dirty="0">
                <a:solidFill>
                  <a:schemeClr val="tx1"/>
                </a:solidFill>
              </a:rPr>
            </a:br>
            <a:r>
              <a:rPr lang="en-US" dirty="0">
                <a:solidFill>
                  <a:schemeClr val="tx1"/>
                </a:solidFill>
              </a:rPr>
              <a:t>John 11:23-53</a:t>
            </a:r>
          </a:p>
        </p:txBody>
      </p:sp>
      <p:sp>
        <p:nvSpPr>
          <p:cNvPr id="3" name="Content Placeholder 2">
            <a:extLst>
              <a:ext uri="{FF2B5EF4-FFF2-40B4-BE49-F238E27FC236}">
                <a16:creationId xmlns:a16="http://schemas.microsoft.com/office/drawing/2014/main" id="{A990EADE-CBBC-4399-88E2-10170F4FA037}"/>
              </a:ext>
            </a:extLst>
          </p:cNvPr>
          <p:cNvSpPr>
            <a:spLocks noGrp="1"/>
          </p:cNvSpPr>
          <p:nvPr>
            <p:ph idx="1"/>
          </p:nvPr>
        </p:nvSpPr>
        <p:spPr>
          <a:xfrm>
            <a:off x="72424" y="1436803"/>
            <a:ext cx="9029700" cy="5401479"/>
          </a:xfrm>
        </p:spPr>
        <p:txBody>
          <a:bodyPr>
            <a:spAutoFit/>
          </a:bodyPr>
          <a:lstStyle/>
          <a:p>
            <a:pPr marL="457200" indent="0">
              <a:spcBef>
                <a:spcPts val="0"/>
              </a:spcBef>
              <a:buNone/>
              <a:tabLst>
                <a:tab pos="457200" algn="l"/>
                <a:tab pos="914400" algn="l"/>
              </a:tabLst>
            </a:pPr>
            <a:r>
              <a:rPr lang="en-US" sz="2300" dirty="0">
                <a:effectLst>
                  <a:outerShdw blurRad="38100" dist="38100" dir="2700000" algn="tl">
                    <a:srgbClr val="000000">
                      <a:alpha val="43137"/>
                    </a:srgbClr>
                  </a:outerShdw>
                </a:effectLst>
                <a:latin typeface="+mn-lt"/>
                <a:ea typeface="Times New Roman" panose="02020603050405020304" pitchFamily="18" charset="0"/>
              </a:rPr>
              <a:t>Jesus replied that Lazarus would live again.</a:t>
            </a:r>
          </a:p>
          <a:p>
            <a:pPr marL="457200" indent="0">
              <a:spcBef>
                <a:spcPts val="0"/>
              </a:spcBef>
              <a:buNone/>
              <a:tabLst>
                <a:tab pos="457200" algn="l"/>
                <a:tab pos="914400" algn="l"/>
              </a:tabLst>
            </a:pPr>
            <a:r>
              <a:rPr lang="en-US" sz="2300" dirty="0">
                <a:latin typeface="+mn-lt"/>
                <a:ea typeface="Times New Roman" panose="02020603050405020304" pitchFamily="18" charset="0"/>
              </a:rPr>
              <a:t>John 11:23-26, </a:t>
            </a:r>
            <a:r>
              <a:rPr lang="en-US" sz="2300" i="1" dirty="0">
                <a:latin typeface="+mn-lt"/>
                <a:ea typeface="Times New Roman" panose="02020603050405020304" pitchFamily="18" charset="0"/>
              </a:rPr>
              <a:t>“Believest thou this?”</a:t>
            </a:r>
            <a:endParaRPr lang="en-US" sz="2300" dirty="0">
              <a:latin typeface="+mn-lt"/>
              <a:ea typeface="Times New Roman" panose="02020603050405020304" pitchFamily="18" charset="0"/>
            </a:endParaRPr>
          </a:p>
          <a:p>
            <a:pPr marL="457200" indent="0">
              <a:spcBef>
                <a:spcPts val="0"/>
              </a:spcBef>
              <a:buNone/>
              <a:tabLst>
                <a:tab pos="457200" algn="l"/>
                <a:tab pos="914400" algn="l"/>
              </a:tabLst>
            </a:pPr>
            <a:r>
              <a:rPr lang="en-US" sz="2300" dirty="0">
                <a:latin typeface="+mn-lt"/>
                <a:ea typeface="Times New Roman" panose="02020603050405020304" pitchFamily="18" charset="0"/>
              </a:rPr>
              <a:t>NOTE: Verse 27, </a:t>
            </a:r>
            <a:r>
              <a:rPr lang="en-US" sz="2300" i="1" dirty="0">
                <a:latin typeface="+mn-lt"/>
                <a:ea typeface="Times New Roman" panose="02020603050405020304" pitchFamily="18" charset="0"/>
              </a:rPr>
              <a:t>“She saith unto him, </a:t>
            </a:r>
            <a:r>
              <a:rPr lang="en-US" sz="2300" i="1" u="sng" dirty="0">
                <a:latin typeface="+mn-lt"/>
                <a:ea typeface="Times New Roman" panose="02020603050405020304" pitchFamily="18" charset="0"/>
              </a:rPr>
              <a:t>Yea, Lord: I have believed that thou art the Christ, the Son of God, (even) he that cometh into the world</a:t>
            </a:r>
            <a:r>
              <a:rPr lang="en-US" sz="2300" i="1" dirty="0">
                <a:latin typeface="+mn-lt"/>
                <a:ea typeface="Times New Roman" panose="02020603050405020304" pitchFamily="18" charset="0"/>
              </a:rPr>
              <a:t>.”</a:t>
            </a:r>
          </a:p>
          <a:p>
            <a:pPr marL="971550" indent="-514350">
              <a:spcBef>
                <a:spcPts val="0"/>
              </a:spcBef>
              <a:buFont typeface="+mj-lt"/>
              <a:buAutoNum type="arabicPeriod"/>
              <a:tabLst>
                <a:tab pos="457200" algn="l"/>
                <a:tab pos="914400" algn="l"/>
              </a:tabLst>
            </a:pPr>
            <a:r>
              <a:rPr lang="en-US" sz="2300" dirty="0">
                <a:latin typeface="+mn-lt"/>
                <a:ea typeface="Times New Roman" panose="02020603050405020304" pitchFamily="18" charset="0"/>
              </a:rPr>
              <a:t>Not only could Jesus raise Lazarus from physical death, thus giving assurance that he can raise all men from the dead, but Jesus could provide spiritual life.</a:t>
            </a:r>
          </a:p>
          <a:p>
            <a:pPr marL="800100" indent="-342900">
              <a:spcBef>
                <a:spcPts val="0"/>
              </a:spcBef>
              <a:buAutoNum type="arabicPeriod"/>
              <a:tabLst>
                <a:tab pos="457200" algn="l"/>
                <a:tab pos="914400" algn="l"/>
              </a:tabLst>
            </a:pPr>
            <a:r>
              <a:rPr lang="en-US" sz="2300" dirty="0">
                <a:latin typeface="+mn-lt"/>
                <a:ea typeface="Times New Roman" panose="02020603050405020304" pitchFamily="18" charset="0"/>
              </a:rPr>
              <a:t>Whosoever believes in Him shall never die. </a:t>
            </a:r>
          </a:p>
          <a:p>
            <a:pPr marL="857256" lvl="1" indent="0">
              <a:spcBef>
                <a:spcPts val="0"/>
              </a:spcBef>
              <a:buNone/>
              <a:tabLst>
                <a:tab pos="457200" algn="l"/>
                <a:tab pos="914400" algn="l"/>
              </a:tabLst>
            </a:pPr>
            <a:r>
              <a:rPr lang="en-US" sz="2500" dirty="0">
                <a:latin typeface="+mn-lt"/>
                <a:ea typeface="Times New Roman" panose="02020603050405020304" pitchFamily="18" charset="0"/>
              </a:rPr>
              <a:t>(cf. John 3:16)</a:t>
            </a:r>
          </a:p>
          <a:p>
            <a:pPr marL="914400" indent="-457200">
              <a:spcBef>
                <a:spcPts val="0"/>
              </a:spcBef>
              <a:buFont typeface="+mj-lt"/>
              <a:buAutoNum type="arabicPeriod"/>
              <a:tabLst>
                <a:tab pos="457200" algn="l"/>
                <a:tab pos="914400" algn="l"/>
              </a:tabLst>
            </a:pPr>
            <a:r>
              <a:rPr lang="en-US" sz="2300" dirty="0">
                <a:latin typeface="+mn-lt"/>
                <a:ea typeface="Times New Roman" panose="02020603050405020304" pitchFamily="18" charset="0"/>
              </a:rPr>
              <a:t>How can we </a:t>
            </a:r>
            <a:r>
              <a:rPr lang="en-US" sz="2300" i="1" dirty="0">
                <a:latin typeface="+mn-lt"/>
                <a:ea typeface="Times New Roman" panose="02020603050405020304" pitchFamily="18" charset="0"/>
              </a:rPr>
              <a:t>“live and believe?”</a:t>
            </a:r>
          </a:p>
          <a:p>
            <a:pPr marL="1200156" lvl="1" indent="-342900">
              <a:spcBef>
                <a:spcPts val="0"/>
              </a:spcBef>
              <a:buAutoNum type="alphaLcPeriod"/>
              <a:tabLst>
                <a:tab pos="457200" algn="l"/>
                <a:tab pos="914400" algn="l"/>
              </a:tabLst>
            </a:pPr>
            <a:r>
              <a:rPr lang="en-US" sz="2300" dirty="0">
                <a:latin typeface="+mn-lt"/>
                <a:ea typeface="Times New Roman" panose="02020603050405020304" pitchFamily="18" charset="0"/>
              </a:rPr>
              <a:t>Certainly, this involves more than faith “ONLY.”</a:t>
            </a:r>
            <a:br>
              <a:rPr lang="en-US" sz="2300" dirty="0">
                <a:latin typeface="+mn-lt"/>
                <a:ea typeface="Times New Roman" panose="02020603050405020304" pitchFamily="18" charset="0"/>
              </a:rPr>
            </a:br>
            <a:r>
              <a:rPr lang="en-US" sz="2300" dirty="0">
                <a:latin typeface="+mn-lt"/>
                <a:ea typeface="Times New Roman" panose="02020603050405020304" pitchFamily="18" charset="0"/>
              </a:rPr>
              <a:t>(cf. John 12:42-43)</a:t>
            </a:r>
          </a:p>
          <a:p>
            <a:pPr marL="1200156" lvl="1" indent="-342900">
              <a:spcBef>
                <a:spcPts val="0"/>
              </a:spcBef>
              <a:buAutoNum type="alphaLcPeriod"/>
              <a:tabLst>
                <a:tab pos="457200" algn="l"/>
                <a:tab pos="914400" algn="l"/>
              </a:tabLst>
            </a:pPr>
            <a:r>
              <a:rPr lang="en-US" sz="2300" dirty="0">
                <a:latin typeface="+mn-lt"/>
                <a:ea typeface="Times New Roman" panose="02020603050405020304" pitchFamily="18" charset="0"/>
              </a:rPr>
              <a:t>Involves obedient faith. (James 2:14-26; Romans 6:16-18; Hebrews 5:8-9)</a:t>
            </a:r>
          </a:p>
        </p:txBody>
      </p:sp>
      <p:sp>
        <p:nvSpPr>
          <p:cNvPr id="4" name="Slide Number Placeholder 3">
            <a:extLst>
              <a:ext uri="{FF2B5EF4-FFF2-40B4-BE49-F238E27FC236}">
                <a16:creationId xmlns:a16="http://schemas.microsoft.com/office/drawing/2014/main" id="{FDB8D61D-574D-4C70-BCAE-DD7818BE1AEE}"/>
              </a:ext>
            </a:extLst>
          </p:cNvPr>
          <p:cNvSpPr>
            <a:spLocks noGrp="1"/>
          </p:cNvSpPr>
          <p:nvPr>
            <p:ph type="sldNum" sz="quarter" idx="12"/>
          </p:nvPr>
        </p:nvSpPr>
        <p:spPr/>
        <p:txBody>
          <a:bodyPr/>
          <a:lstStyle/>
          <a:p>
            <a:pPr defTabSz="457200">
              <a:defRPr/>
            </a:pPr>
            <a:fld id="{5951F227-E1D8-443B-A186-C40DF9C0D22F}" type="slidenum">
              <a:rPr lang="en-US">
                <a:solidFill>
                  <a:prstClr val="white">
                    <a:tint val="75000"/>
                  </a:prstClr>
                </a:solidFill>
                <a:latin typeface="Century Gothic" panose="020B0502020202020204"/>
              </a:rPr>
              <a:pPr defTabSz="457200">
                <a:defRPr/>
              </a:pPr>
              <a:t>6</a:t>
            </a:fld>
            <a:endParaRPr lang="en-US">
              <a:solidFill>
                <a:prstClr val="white">
                  <a:tint val="75000"/>
                </a:prstClr>
              </a:solidFill>
              <a:latin typeface="Century Gothic" panose="020B0502020202020204"/>
            </a:endParaRPr>
          </a:p>
        </p:txBody>
      </p:sp>
    </p:spTree>
    <p:extLst>
      <p:ext uri="{BB962C8B-B14F-4D97-AF65-F5344CB8AC3E}">
        <p14:creationId xmlns:p14="http://schemas.microsoft.com/office/powerpoint/2010/main" val="1049634889"/>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BAF48-4C9D-48FC-9401-000AF32D77FA}"/>
              </a:ext>
            </a:extLst>
          </p:cNvPr>
          <p:cNvSpPr>
            <a:spLocks noGrp="1"/>
          </p:cNvSpPr>
          <p:nvPr>
            <p:ph type="title"/>
          </p:nvPr>
        </p:nvSpPr>
        <p:spPr>
          <a:xfrm>
            <a:off x="484710" y="217340"/>
            <a:ext cx="7055380" cy="1077218"/>
          </a:xfrm>
        </p:spPr>
        <p:txBody>
          <a:bodyPr>
            <a:spAutoFit/>
          </a:bodyPr>
          <a:lstStyle/>
          <a:p>
            <a:r>
              <a:rPr lang="en-US" sz="3200" b="1" dirty="0">
                <a:solidFill>
                  <a:schemeClr val="tx1"/>
                </a:solidFill>
                <a:ea typeface="Times New Roman" panose="02020603050405020304" pitchFamily="18" charset="0"/>
              </a:rPr>
              <a:t>Lazarus Is Raised From The Dead. John 11:25-46</a:t>
            </a:r>
            <a:endParaRPr lang="en-US" dirty="0">
              <a:solidFill>
                <a:schemeClr val="tx1"/>
              </a:solidFill>
            </a:endParaRPr>
          </a:p>
        </p:txBody>
      </p:sp>
      <p:sp>
        <p:nvSpPr>
          <p:cNvPr id="3" name="Content Placeholder 2">
            <a:extLst>
              <a:ext uri="{FF2B5EF4-FFF2-40B4-BE49-F238E27FC236}">
                <a16:creationId xmlns:a16="http://schemas.microsoft.com/office/drawing/2014/main" id="{FD6CE2C5-48B8-476C-B217-E7A9968A6E64}"/>
              </a:ext>
            </a:extLst>
          </p:cNvPr>
          <p:cNvSpPr>
            <a:spLocks noGrp="1"/>
          </p:cNvSpPr>
          <p:nvPr>
            <p:ph idx="1"/>
          </p:nvPr>
        </p:nvSpPr>
        <p:spPr>
          <a:xfrm>
            <a:off x="72428" y="1495899"/>
            <a:ext cx="8962930" cy="5324535"/>
          </a:xfrm>
        </p:spPr>
        <p:txBody>
          <a:bodyPr wrap="square">
            <a:spAutoFit/>
          </a:bodyPr>
          <a:lstStyle/>
          <a:p>
            <a:pPr marL="0" indent="0">
              <a:spcBef>
                <a:spcPts val="0"/>
              </a:spcBef>
              <a:buNone/>
            </a:pPr>
            <a:r>
              <a:rPr lang="en-US" dirty="0">
                <a:effectLst>
                  <a:outerShdw blurRad="38100" dist="38100" dir="2700000" algn="tl">
                    <a:srgbClr val="000000">
                      <a:alpha val="43137"/>
                    </a:srgbClr>
                  </a:outerShdw>
                </a:effectLst>
              </a:rPr>
              <a:t>Jesus converses with Martha and Mary. </a:t>
            </a:r>
            <a:br>
              <a:rPr lang="en-US" dirty="0">
                <a:effectLst>
                  <a:outerShdw blurRad="38100" dist="38100" dir="2700000" algn="tl">
                    <a:srgbClr val="000000">
                      <a:alpha val="43137"/>
                    </a:srgbClr>
                  </a:outerShdw>
                </a:effectLst>
              </a:rPr>
            </a:br>
            <a:r>
              <a:rPr lang="en-US" dirty="0"/>
              <a:t>John 11:27-32, </a:t>
            </a:r>
            <a:r>
              <a:rPr lang="en-US" i="1" dirty="0"/>
              <a:t>“She saith unto him, </a:t>
            </a:r>
            <a:r>
              <a:rPr lang="en-US" b="1" i="1" dirty="0">
                <a:effectLst>
                  <a:outerShdw blurRad="38100" dist="38100" dir="2700000" algn="tl">
                    <a:srgbClr val="000000">
                      <a:alpha val="43137"/>
                    </a:srgbClr>
                  </a:outerShdw>
                </a:effectLst>
              </a:rPr>
              <a:t>Yea, Lord: I have believed that thou art the Christ, the Son of God, (even) he that cometh into the world.</a:t>
            </a:r>
            <a:r>
              <a:rPr lang="en-US" i="1" dirty="0"/>
              <a:t> And when she had said this, she went away, and called Mary her sister secretly, saying, The Teacher is here, and calleth thee. And she, when she heard it, arose quickly, and went unto him. (Now Jesus was not yet come into the village, but was still in the place where Martha met him.) The Jews then who were with her in the house, and were consoling her, when they saw Mary, that she rose up quickly and went out, followed her, supposing that she was going unto the tomb to weep there. Mary therefore, when she came where Jesus was, and saw him, fell down at his feet, saying unto him, Lord, if thou hadst been here, my brother had not died.”</a:t>
            </a:r>
          </a:p>
          <a:p>
            <a:pPr marL="457200" indent="-457200">
              <a:spcBef>
                <a:spcPts val="0"/>
              </a:spcBef>
              <a:buAutoNum type="arabicPeriod"/>
            </a:pPr>
            <a:r>
              <a:rPr lang="en-US" dirty="0">
                <a:effectLst>
                  <a:outerShdw blurRad="38100" dist="38100" dir="2700000" algn="tl">
                    <a:srgbClr val="000000">
                      <a:alpha val="43137"/>
                    </a:srgbClr>
                  </a:outerShdw>
                </a:effectLst>
              </a:rPr>
              <a:t>In </a:t>
            </a:r>
            <a:r>
              <a:rPr lang="en-US" u="sng" dirty="0">
                <a:effectLst>
                  <a:outerShdw blurRad="38100" dist="38100" dir="2700000" algn="tl">
                    <a:srgbClr val="000000">
                      <a:alpha val="43137"/>
                    </a:srgbClr>
                  </a:outerShdw>
                </a:effectLst>
              </a:rPr>
              <a:t>verse 32</a:t>
            </a:r>
            <a:r>
              <a:rPr lang="en-US" dirty="0">
                <a:effectLst>
                  <a:outerShdw blurRad="38100" dist="38100" dir="2700000" algn="tl">
                    <a:srgbClr val="000000">
                      <a:alpha val="43137"/>
                    </a:srgbClr>
                  </a:outerShdw>
                </a:effectLst>
              </a:rPr>
              <a:t> Mary expresses the same confidence in the Lord that has been expressed by Martha in </a:t>
            </a:r>
            <a:r>
              <a:rPr lang="en-US" u="sng" dirty="0">
                <a:effectLst>
                  <a:outerShdw blurRad="38100" dist="38100" dir="2700000" algn="tl">
                    <a:srgbClr val="000000">
                      <a:alpha val="43137"/>
                    </a:srgbClr>
                  </a:outerShdw>
                </a:effectLst>
              </a:rPr>
              <a:t>verse 21</a:t>
            </a:r>
            <a:r>
              <a:rPr lang="en-US" dirty="0">
                <a:effectLst>
                  <a:outerShdw blurRad="38100" dist="38100" dir="2700000" algn="tl">
                    <a:srgbClr val="000000">
                      <a:alpha val="43137"/>
                    </a:srgbClr>
                  </a:outerShdw>
                </a:effectLst>
              </a:rPr>
              <a:t>.</a:t>
            </a:r>
          </a:p>
          <a:p>
            <a:pPr marL="742956" lvl="1" indent="-342900">
              <a:spcBef>
                <a:spcPts val="0"/>
              </a:spcBef>
              <a:buAutoNum type="alphaLcPeriod"/>
            </a:pPr>
            <a:r>
              <a:rPr lang="en-US" sz="2000" dirty="0"/>
              <a:t>Neither of these sisters are critical of Jesus nor do they suggest that Jesus should raise him from the dead.</a:t>
            </a:r>
          </a:p>
        </p:txBody>
      </p:sp>
      <p:sp>
        <p:nvSpPr>
          <p:cNvPr id="4" name="Slide Number Placeholder 3">
            <a:extLst>
              <a:ext uri="{FF2B5EF4-FFF2-40B4-BE49-F238E27FC236}">
                <a16:creationId xmlns:a16="http://schemas.microsoft.com/office/drawing/2014/main" id="{C627A3B9-91AB-4B14-B28B-FF70B75A9E47}"/>
              </a:ext>
            </a:extLst>
          </p:cNvPr>
          <p:cNvSpPr>
            <a:spLocks noGrp="1"/>
          </p:cNvSpPr>
          <p:nvPr>
            <p:ph type="sldNum" sz="quarter" idx="12"/>
          </p:nvPr>
        </p:nvSpPr>
        <p:spPr/>
        <p:txBody>
          <a:bodyPr/>
          <a:lstStyle/>
          <a:p>
            <a:pPr defTabSz="457200">
              <a:defRPr/>
            </a:pPr>
            <a:fld id="{5951F227-E1D8-443B-A186-C40DF9C0D22F}" type="slidenum">
              <a:rPr lang="en-US">
                <a:solidFill>
                  <a:prstClr val="white">
                    <a:tint val="75000"/>
                  </a:prstClr>
                </a:solidFill>
                <a:latin typeface="Century Gothic" panose="020B0502020202020204"/>
              </a:rPr>
              <a:pPr defTabSz="457200">
                <a:defRPr/>
              </a:pPr>
              <a:t>7</a:t>
            </a:fld>
            <a:endParaRPr lang="en-US">
              <a:solidFill>
                <a:prstClr val="white">
                  <a:tint val="75000"/>
                </a:prstClr>
              </a:solidFill>
              <a:latin typeface="Century Gothic" panose="020B0502020202020204"/>
            </a:endParaRPr>
          </a:p>
        </p:txBody>
      </p:sp>
    </p:spTree>
    <p:extLst>
      <p:ext uri="{BB962C8B-B14F-4D97-AF65-F5344CB8AC3E}">
        <p14:creationId xmlns:p14="http://schemas.microsoft.com/office/powerpoint/2010/main" val="3533137998"/>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BAF48-4C9D-48FC-9401-000AF32D77FA}"/>
              </a:ext>
            </a:extLst>
          </p:cNvPr>
          <p:cNvSpPr>
            <a:spLocks noGrp="1"/>
          </p:cNvSpPr>
          <p:nvPr>
            <p:ph type="title"/>
          </p:nvPr>
        </p:nvSpPr>
        <p:spPr>
          <a:xfrm>
            <a:off x="484710" y="172069"/>
            <a:ext cx="7055380" cy="1077218"/>
          </a:xfrm>
        </p:spPr>
        <p:txBody>
          <a:bodyPr>
            <a:spAutoFit/>
          </a:bodyPr>
          <a:lstStyle/>
          <a:p>
            <a:r>
              <a:rPr lang="en-US" sz="3200" b="1" dirty="0">
                <a:solidFill>
                  <a:schemeClr val="tx1"/>
                </a:solidFill>
                <a:ea typeface="Times New Roman" panose="02020603050405020304" pitchFamily="18" charset="0"/>
              </a:rPr>
              <a:t>Lazarus Is Raised From The Dead. John 11:25-46</a:t>
            </a:r>
            <a:endParaRPr lang="en-US" dirty="0">
              <a:solidFill>
                <a:schemeClr val="tx1"/>
              </a:solidFill>
            </a:endParaRPr>
          </a:p>
        </p:txBody>
      </p:sp>
      <p:sp>
        <p:nvSpPr>
          <p:cNvPr id="3" name="Content Placeholder 2">
            <a:extLst>
              <a:ext uri="{FF2B5EF4-FFF2-40B4-BE49-F238E27FC236}">
                <a16:creationId xmlns:a16="http://schemas.microsoft.com/office/drawing/2014/main" id="{FD6CE2C5-48B8-476C-B217-E7A9968A6E64}"/>
              </a:ext>
            </a:extLst>
          </p:cNvPr>
          <p:cNvSpPr>
            <a:spLocks noGrp="1"/>
          </p:cNvSpPr>
          <p:nvPr>
            <p:ph idx="1"/>
          </p:nvPr>
        </p:nvSpPr>
        <p:spPr>
          <a:xfrm>
            <a:off x="90535" y="1197142"/>
            <a:ext cx="8971984" cy="5632311"/>
          </a:xfrm>
        </p:spPr>
        <p:txBody>
          <a:bodyPr wrap="square">
            <a:spAutoFit/>
          </a:bodyPr>
          <a:lstStyle/>
          <a:p>
            <a:pPr marL="342900" indent="-342900">
              <a:spcBef>
                <a:spcPts val="0"/>
              </a:spcBef>
              <a:buAutoNum type="arabicPeriod"/>
            </a:pPr>
            <a:r>
              <a:rPr lang="en-US" sz="2400" i="1" dirty="0"/>
              <a:t>“I am the resurrection and the life.” </a:t>
            </a:r>
            <a:r>
              <a:rPr lang="en-US" sz="2400" dirty="0"/>
              <a:t>Jesus has power over death. He has power to give life.</a:t>
            </a:r>
          </a:p>
          <a:p>
            <a:pPr marL="742956" lvl="1" indent="-342900">
              <a:spcBef>
                <a:spcPts val="0"/>
              </a:spcBef>
              <a:buAutoNum type="alphaLcPeriod"/>
            </a:pPr>
            <a:r>
              <a:rPr lang="en-US" sz="2400" dirty="0"/>
              <a:t>Jesus has power over Satan. When Jesus came forth from the dead, He destroyed the power of death and Satan. (cf. Hebrews 2:14-15)</a:t>
            </a:r>
          </a:p>
          <a:p>
            <a:pPr marL="742956" lvl="1" indent="-342900">
              <a:spcBef>
                <a:spcPts val="0"/>
              </a:spcBef>
              <a:buAutoNum type="alphaLcPeriod"/>
            </a:pPr>
            <a:r>
              <a:rPr lang="en-US" sz="2400" dirty="0"/>
              <a:t>cf. John 14:6 Jesus is the way to have life. No other way. Not through Mohammad, or through any latter day revelation. Only through knowing the truth, may we have life everlasting. (John 8:32)</a:t>
            </a:r>
          </a:p>
          <a:p>
            <a:pPr marL="742956" lvl="1" indent="-342900">
              <a:spcBef>
                <a:spcPts val="0"/>
              </a:spcBef>
              <a:buAutoNum type="alphaLcPeriod"/>
            </a:pPr>
            <a:r>
              <a:rPr lang="en-US" sz="2400" dirty="0"/>
              <a:t>Jesus has said</a:t>
            </a:r>
            <a:r>
              <a:rPr lang="en-US" sz="2400" i="1" dirty="0"/>
              <a:t>, “He that believeth on me, though he die, yet shall he live.”</a:t>
            </a:r>
            <a:r>
              <a:rPr lang="en-US" sz="2400" dirty="0"/>
              <a:t> (John 11:25)</a:t>
            </a:r>
          </a:p>
          <a:p>
            <a:pPr marL="342900" indent="-342900">
              <a:spcBef>
                <a:spcPts val="0"/>
              </a:spcBef>
              <a:buAutoNum type="arabicPeriod"/>
            </a:pPr>
            <a:r>
              <a:rPr lang="en-US" sz="2400" dirty="0"/>
              <a:t>Verses 26-27, </a:t>
            </a:r>
            <a:r>
              <a:rPr lang="en-US" sz="2400" i="1" dirty="0"/>
              <a:t>“Believest thou this?” </a:t>
            </a:r>
            <a:r>
              <a:rPr lang="en-US" sz="2400" dirty="0"/>
              <a:t>This involves more than just mental assent.</a:t>
            </a:r>
          </a:p>
          <a:p>
            <a:pPr marL="742956" lvl="1" indent="-342900">
              <a:spcBef>
                <a:spcPts val="0"/>
              </a:spcBef>
              <a:buFont typeface="+mj-lt"/>
              <a:buAutoNum type="alphaLcPeriod"/>
            </a:pPr>
            <a:r>
              <a:rPr lang="en-US" sz="2400" dirty="0"/>
              <a:t>This involves obedience. (cf. John 12:42-43;</a:t>
            </a:r>
            <a:br>
              <a:rPr lang="en-US" sz="2400" dirty="0"/>
            </a:br>
            <a:r>
              <a:rPr lang="en-US" sz="2400" dirty="0"/>
              <a:t>cf. James 2:14-16; Romans 6:17-18; Hebrews 5:8-9)</a:t>
            </a:r>
          </a:p>
        </p:txBody>
      </p:sp>
      <p:sp>
        <p:nvSpPr>
          <p:cNvPr id="4" name="Slide Number Placeholder 3">
            <a:extLst>
              <a:ext uri="{FF2B5EF4-FFF2-40B4-BE49-F238E27FC236}">
                <a16:creationId xmlns:a16="http://schemas.microsoft.com/office/drawing/2014/main" id="{C627A3B9-91AB-4B14-B28B-FF70B75A9E47}"/>
              </a:ext>
            </a:extLst>
          </p:cNvPr>
          <p:cNvSpPr>
            <a:spLocks noGrp="1"/>
          </p:cNvSpPr>
          <p:nvPr>
            <p:ph type="sldNum" sz="quarter" idx="12"/>
          </p:nvPr>
        </p:nvSpPr>
        <p:spPr/>
        <p:txBody>
          <a:bodyPr/>
          <a:lstStyle/>
          <a:p>
            <a:pPr defTabSz="457200">
              <a:defRPr/>
            </a:pPr>
            <a:fld id="{5951F227-E1D8-443B-A186-C40DF9C0D22F}" type="slidenum">
              <a:rPr lang="en-US">
                <a:solidFill>
                  <a:prstClr val="white">
                    <a:tint val="75000"/>
                  </a:prstClr>
                </a:solidFill>
                <a:latin typeface="Century Gothic" panose="020B0502020202020204"/>
              </a:rPr>
              <a:pPr defTabSz="457200">
                <a:defRPr/>
              </a:pPr>
              <a:t>8</a:t>
            </a:fld>
            <a:endParaRPr lang="en-US">
              <a:solidFill>
                <a:prstClr val="white">
                  <a:tint val="75000"/>
                </a:prstClr>
              </a:solidFill>
              <a:latin typeface="Century Gothic" panose="020B0502020202020204"/>
            </a:endParaRPr>
          </a:p>
        </p:txBody>
      </p:sp>
    </p:spTree>
    <p:extLst>
      <p:ext uri="{BB962C8B-B14F-4D97-AF65-F5344CB8AC3E}">
        <p14:creationId xmlns:p14="http://schemas.microsoft.com/office/powerpoint/2010/main" val="3710404267"/>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BAF48-4C9D-48FC-9401-000AF32D77FA}"/>
              </a:ext>
            </a:extLst>
          </p:cNvPr>
          <p:cNvSpPr>
            <a:spLocks noGrp="1"/>
          </p:cNvSpPr>
          <p:nvPr>
            <p:ph type="title"/>
          </p:nvPr>
        </p:nvSpPr>
        <p:spPr>
          <a:xfrm>
            <a:off x="484710" y="172065"/>
            <a:ext cx="7055380" cy="1077218"/>
          </a:xfrm>
        </p:spPr>
        <p:txBody>
          <a:bodyPr>
            <a:spAutoFit/>
          </a:bodyPr>
          <a:lstStyle/>
          <a:p>
            <a:r>
              <a:rPr lang="en-US" sz="3200" b="1" dirty="0">
                <a:solidFill>
                  <a:schemeClr val="tx1"/>
                </a:solidFill>
                <a:ea typeface="Times New Roman" panose="02020603050405020304" pitchFamily="18" charset="0"/>
              </a:rPr>
              <a:t>Lazarus Is Raised From The Dead. John 11:25-46</a:t>
            </a:r>
            <a:endParaRPr lang="en-US" dirty="0">
              <a:solidFill>
                <a:schemeClr val="tx1"/>
              </a:solidFill>
            </a:endParaRPr>
          </a:p>
        </p:txBody>
      </p:sp>
      <p:sp>
        <p:nvSpPr>
          <p:cNvPr id="3" name="Content Placeholder 2">
            <a:extLst>
              <a:ext uri="{FF2B5EF4-FFF2-40B4-BE49-F238E27FC236}">
                <a16:creationId xmlns:a16="http://schemas.microsoft.com/office/drawing/2014/main" id="{FD6CE2C5-48B8-476C-B217-E7A9968A6E64}"/>
              </a:ext>
            </a:extLst>
          </p:cNvPr>
          <p:cNvSpPr>
            <a:spLocks noGrp="1"/>
          </p:cNvSpPr>
          <p:nvPr>
            <p:ph idx="1"/>
          </p:nvPr>
        </p:nvSpPr>
        <p:spPr>
          <a:xfrm>
            <a:off x="72427" y="1249949"/>
            <a:ext cx="8981037" cy="5586145"/>
          </a:xfrm>
        </p:spPr>
        <p:txBody>
          <a:bodyPr wrap="square">
            <a:spAutoFit/>
          </a:bodyPr>
          <a:lstStyle/>
          <a:p>
            <a:pPr marL="0" indent="0">
              <a:spcBef>
                <a:spcPts val="0"/>
              </a:spcBef>
              <a:buNone/>
            </a:pPr>
            <a:r>
              <a:rPr lang="en-US" sz="2100" dirty="0">
                <a:effectLst>
                  <a:outerShdw blurRad="38100" dist="38100" dir="2700000" algn="tl">
                    <a:srgbClr val="000000">
                      <a:alpha val="43137"/>
                    </a:srgbClr>
                  </a:outerShdw>
                </a:effectLst>
              </a:rPr>
              <a:t>Jesus </a:t>
            </a:r>
            <a:r>
              <a:rPr lang="en-US" sz="2100" i="1" dirty="0">
                <a:effectLst>
                  <a:outerShdw blurRad="38100" dist="38100" dir="2700000" algn="tl">
                    <a:srgbClr val="000000">
                      <a:alpha val="43137"/>
                    </a:srgbClr>
                  </a:outerShdw>
                </a:effectLst>
              </a:rPr>
              <a:t>“groaned in the spirit,” </a:t>
            </a:r>
            <a:r>
              <a:rPr lang="en-US" sz="2100" dirty="0">
                <a:effectLst>
                  <a:outerShdw blurRad="38100" dist="38100" dir="2700000" algn="tl">
                    <a:srgbClr val="000000">
                      <a:alpha val="43137"/>
                    </a:srgbClr>
                  </a:outerShdw>
                </a:effectLst>
              </a:rPr>
              <a:t>and </a:t>
            </a:r>
            <a:r>
              <a:rPr lang="en-US" sz="2100" i="1" dirty="0">
                <a:effectLst>
                  <a:outerShdw blurRad="38100" dist="38100" dir="2700000" algn="tl">
                    <a:srgbClr val="000000">
                      <a:alpha val="43137"/>
                    </a:srgbClr>
                  </a:outerShdw>
                </a:effectLst>
              </a:rPr>
              <a:t>“Jesus wept.”</a:t>
            </a:r>
            <a:br>
              <a:rPr lang="en-US" sz="2100" dirty="0">
                <a:effectLst>
                  <a:outerShdw blurRad="38100" dist="38100" dir="2700000" algn="tl">
                    <a:srgbClr val="000000">
                      <a:alpha val="43137"/>
                    </a:srgbClr>
                  </a:outerShdw>
                </a:effectLst>
              </a:rPr>
            </a:br>
            <a:r>
              <a:rPr lang="en-US" sz="2100" dirty="0"/>
              <a:t>John 11:33-36, </a:t>
            </a:r>
            <a:r>
              <a:rPr lang="en-US" sz="2100" i="1" dirty="0"/>
              <a:t>“When Jesus therefore saw her weeping, and the Jews (also) weeping who came with her, he groaned in the spirit, and was troubled, and said, Where have ye laid him? They say unto him, Lord, come and see. </a:t>
            </a:r>
            <a:r>
              <a:rPr lang="en-US" sz="2100" b="1" i="1" u="sng" dirty="0"/>
              <a:t>Jesus wept</a:t>
            </a:r>
            <a:r>
              <a:rPr lang="en-US" sz="2100" i="1" dirty="0"/>
              <a:t>. The Jews therefore said, Behold how he loved him!”</a:t>
            </a:r>
            <a:endParaRPr lang="en-US" sz="2100" dirty="0"/>
          </a:p>
          <a:p>
            <a:pPr marL="457200" indent="-457200">
              <a:spcBef>
                <a:spcPts val="0"/>
              </a:spcBef>
              <a:buAutoNum type="arabicPeriod"/>
            </a:pPr>
            <a:r>
              <a:rPr lang="en-US" sz="2100" dirty="0"/>
              <a:t>Here we see evidence of the humanity of Jesus. He expressed tender sympathy at the death of Lazarus.</a:t>
            </a:r>
          </a:p>
          <a:p>
            <a:pPr marL="857256" lvl="1" indent="-457200">
              <a:spcBef>
                <a:spcPts val="0"/>
              </a:spcBef>
              <a:buFont typeface="+mj-lt"/>
              <a:buAutoNum type="alphaLcPeriod"/>
            </a:pPr>
            <a:r>
              <a:rPr lang="en-US" sz="2100" dirty="0"/>
              <a:t>Those who know the deep sorrow that is experienced at the death of a loved one can find comfort in knowing that the Lord understands (Hebrews 2:17-18; 4:15-16). Other references to the Lord weeping are found at Luke19:41 and Hebrews 5:7.</a:t>
            </a:r>
          </a:p>
          <a:p>
            <a:pPr marL="857256" lvl="1" indent="-457200">
              <a:spcBef>
                <a:spcPts val="0"/>
              </a:spcBef>
              <a:buFont typeface="+mj-lt"/>
              <a:buAutoNum type="alphaLcPeriod"/>
            </a:pPr>
            <a:r>
              <a:rPr lang="en-US" sz="2100" dirty="0"/>
              <a:t>Also, He will bring again those who </a:t>
            </a:r>
            <a:r>
              <a:rPr lang="en-US" sz="2100" i="1" dirty="0"/>
              <a:t>“sleep in Jesus.”</a:t>
            </a:r>
            <a:br>
              <a:rPr lang="en-US" sz="2100" dirty="0"/>
            </a:br>
            <a:r>
              <a:rPr lang="en-US" sz="2100" dirty="0"/>
              <a:t>(1 Thessalonians 4:13-18).</a:t>
            </a:r>
          </a:p>
          <a:p>
            <a:pPr marL="857256" lvl="1" indent="-457200">
              <a:spcBef>
                <a:spcPts val="0"/>
              </a:spcBef>
              <a:buFont typeface="+mj-lt"/>
              <a:buAutoNum type="alphaLcPeriod"/>
            </a:pPr>
            <a:r>
              <a:rPr lang="en-US" sz="2100" dirty="0"/>
              <a:t>	He never promised we will not suffer tragedy, but He has promised He cares. (Hebrews 13:5; 1 Peter 5:7)</a:t>
            </a:r>
          </a:p>
        </p:txBody>
      </p:sp>
      <p:sp>
        <p:nvSpPr>
          <p:cNvPr id="4" name="Slide Number Placeholder 3">
            <a:extLst>
              <a:ext uri="{FF2B5EF4-FFF2-40B4-BE49-F238E27FC236}">
                <a16:creationId xmlns:a16="http://schemas.microsoft.com/office/drawing/2014/main" id="{C627A3B9-91AB-4B14-B28B-FF70B75A9E47}"/>
              </a:ext>
            </a:extLst>
          </p:cNvPr>
          <p:cNvSpPr>
            <a:spLocks noGrp="1"/>
          </p:cNvSpPr>
          <p:nvPr>
            <p:ph type="sldNum" sz="quarter" idx="12"/>
          </p:nvPr>
        </p:nvSpPr>
        <p:spPr/>
        <p:txBody>
          <a:bodyPr/>
          <a:lstStyle/>
          <a:p>
            <a:pPr defTabSz="457200">
              <a:defRPr/>
            </a:pPr>
            <a:fld id="{5951F227-E1D8-443B-A186-C40DF9C0D22F}" type="slidenum">
              <a:rPr lang="en-US">
                <a:solidFill>
                  <a:prstClr val="white">
                    <a:tint val="75000"/>
                  </a:prstClr>
                </a:solidFill>
                <a:latin typeface="Century Gothic" panose="020B0502020202020204"/>
              </a:rPr>
              <a:pPr defTabSz="457200">
                <a:defRPr/>
              </a:pPr>
              <a:t>9</a:t>
            </a:fld>
            <a:endParaRPr lang="en-US">
              <a:solidFill>
                <a:prstClr val="white">
                  <a:tint val="75000"/>
                </a:prstClr>
              </a:solidFill>
              <a:latin typeface="Century Gothic" panose="020B0502020202020204"/>
            </a:endParaRPr>
          </a:p>
        </p:txBody>
      </p:sp>
    </p:spTree>
    <p:extLst>
      <p:ext uri="{BB962C8B-B14F-4D97-AF65-F5344CB8AC3E}">
        <p14:creationId xmlns:p14="http://schemas.microsoft.com/office/powerpoint/2010/main" val="7320809"/>
      </p:ext>
    </p:extLst>
  </p:cSld>
  <p:clrMapOvr>
    <a:masterClrMapping/>
  </p:clrMapOvr>
  <p:transition spd="slow">
    <p:fade thruBlk="1"/>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202</TotalTime>
  <Words>2733</Words>
  <Application>Microsoft Office PowerPoint</Application>
  <PresentationFormat>On-screen Show (4:3)</PresentationFormat>
  <Paragraphs>127</Paragraphs>
  <Slides>19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Book Antiqua</vt:lpstr>
      <vt:lpstr>Calibri</vt:lpstr>
      <vt:lpstr>Century Gothic</vt:lpstr>
      <vt:lpstr>Wingdings 3</vt:lpstr>
      <vt:lpstr>Ion</vt:lpstr>
      <vt:lpstr>LESSON 17: Raising Lazarus  The Life Of Christ – Perea to Bethany</vt:lpstr>
      <vt:lpstr>PowerPoint Presentation</vt:lpstr>
      <vt:lpstr>The Raising of Lazarus John 11:23-57</vt:lpstr>
      <vt:lpstr>The Raising of Lazarus John 11:23-57</vt:lpstr>
      <vt:lpstr>The Raising of Lazarus John 11:23-53</vt:lpstr>
      <vt:lpstr>The Raising of Lazarus John 11:23-53</vt:lpstr>
      <vt:lpstr>Lazarus Is Raised From The Dead. John 11:25-46</vt:lpstr>
      <vt:lpstr>Lazarus Is Raised From The Dead. John 11:25-46</vt:lpstr>
      <vt:lpstr>Lazarus Is Raised From The Dead. John 11:25-46</vt:lpstr>
      <vt:lpstr>Lazarus Is Raised From The Dead. John 11:25-46</vt:lpstr>
      <vt:lpstr>Lazarus Is Raised From The Dead. John 11:25-46</vt:lpstr>
      <vt:lpstr>Lazarus Is Raised From The Dead. John 11:25-46</vt:lpstr>
      <vt:lpstr>Lazarus Is Raised From The Dead. John 11:25-46</vt:lpstr>
      <vt:lpstr>Lazarus Is Raised From The Dead. John 11:25-46</vt:lpstr>
      <vt:lpstr>Lazarus Is Raised From The Dead. John 11:25-46</vt:lpstr>
      <vt:lpstr>Lazarus Is Raised From The Dead. John 11:25-46</vt:lpstr>
      <vt:lpstr>Lazarus Is Raised From The Dead. John 11:25-46</vt:lpstr>
      <vt:lpstr>Lazarus Is Raised From The Dead. John 11:25-46</vt:lpstr>
      <vt:lpstr>The High Priest Unwittingly Makes A True Prophecy. John 11:49-57</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mgalloway2715@gmail.com</dc:creator>
  <cp:lastModifiedBy>Richard Lidh</cp:lastModifiedBy>
  <cp:revision>19</cp:revision>
  <cp:lastPrinted>2021-12-23T17:49:33Z</cp:lastPrinted>
  <dcterms:created xsi:type="dcterms:W3CDTF">2021-12-15T17:34:43Z</dcterms:created>
  <dcterms:modified xsi:type="dcterms:W3CDTF">2021-12-23T17:49:36Z</dcterms:modified>
</cp:coreProperties>
</file>